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35"/>
  </p:notesMasterIdLst>
  <p:handoutMasterIdLst>
    <p:handoutMasterId r:id="rId36"/>
  </p:handoutMasterIdLst>
  <p:sldIdLst>
    <p:sldId id="256" r:id="rId2"/>
    <p:sldId id="283" r:id="rId3"/>
    <p:sldId id="295" r:id="rId4"/>
    <p:sldId id="288" r:id="rId5"/>
    <p:sldId id="257" r:id="rId6"/>
    <p:sldId id="294" r:id="rId7"/>
    <p:sldId id="293" r:id="rId8"/>
    <p:sldId id="296" r:id="rId9"/>
    <p:sldId id="292" r:id="rId10"/>
    <p:sldId id="258" r:id="rId11"/>
    <p:sldId id="291" r:id="rId12"/>
    <p:sldId id="259" r:id="rId13"/>
    <p:sldId id="270" r:id="rId14"/>
    <p:sldId id="260" r:id="rId15"/>
    <p:sldId id="265" r:id="rId16"/>
    <p:sldId id="267" r:id="rId17"/>
    <p:sldId id="268" r:id="rId18"/>
    <p:sldId id="264" r:id="rId19"/>
    <p:sldId id="261" r:id="rId20"/>
    <p:sldId id="286" r:id="rId21"/>
    <p:sldId id="262" r:id="rId22"/>
    <p:sldId id="287" r:id="rId23"/>
    <p:sldId id="263" r:id="rId24"/>
    <p:sldId id="271" r:id="rId25"/>
    <p:sldId id="289" r:id="rId26"/>
    <p:sldId id="277" r:id="rId27"/>
    <p:sldId id="284" r:id="rId28"/>
    <p:sldId id="274" r:id="rId29"/>
    <p:sldId id="272" r:id="rId30"/>
    <p:sldId id="273" r:id="rId31"/>
    <p:sldId id="276" r:id="rId32"/>
    <p:sldId id="281" r:id="rId33"/>
    <p:sldId id="300"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96395" autoAdjust="0"/>
  </p:normalViewPr>
  <p:slideViewPr>
    <p:cSldViewPr snapToGrid="0">
      <p:cViewPr varScale="1">
        <p:scale>
          <a:sx n="103" d="100"/>
          <a:sy n="103" d="100"/>
        </p:scale>
        <p:origin x="72" y="168"/>
      </p:cViewPr>
      <p:guideLst/>
    </p:cSldViewPr>
  </p:slideViewPr>
  <p:outlineViewPr>
    <p:cViewPr>
      <p:scale>
        <a:sx n="33" d="100"/>
        <a:sy n="33" d="100"/>
      </p:scale>
      <p:origin x="0" y="-46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30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9DD8FFE-6590-4C4F-A87B-503BCDCEF0C7}" type="datetimeFigureOut">
              <a:rPr lang="en-US" smtClean="0"/>
              <a:t>7/16/2019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0AD3F4F-75AF-42A9-B620-D45F2F003211}" type="slidenum">
              <a:rPr lang="en-US" smtClean="0"/>
              <a:t>‹#›</a:t>
            </a:fld>
            <a:endParaRPr lang="en-US"/>
          </a:p>
        </p:txBody>
      </p:sp>
    </p:spTree>
    <p:extLst>
      <p:ext uri="{BB962C8B-B14F-4D97-AF65-F5344CB8AC3E}">
        <p14:creationId xmlns:p14="http://schemas.microsoft.com/office/powerpoint/2010/main" val="3124515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38E555-165B-48BD-BEF4-818E541B6C0C}" type="datetimeFigureOut">
              <a:rPr lang="en-US" smtClean="0"/>
              <a:t>7/16/2019</a:t>
            </a:fld>
            <a:endParaRPr lang="en-US"/>
          </a:p>
        </p:txBody>
      </p:sp>
      <p:sp>
        <p:nvSpPr>
          <p:cNvPr id="4" name="Slide Image Placeholder 3"/>
          <p:cNvSpPr>
            <a:spLocks noGrp="1" noRot="1" noChangeAspect="1"/>
          </p:cNvSpPr>
          <p:nvPr>
            <p:ph type="sldImg" idx="2"/>
          </p:nvPr>
        </p:nvSpPr>
        <p:spPr>
          <a:xfrm>
            <a:off x="717550" y="466434"/>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3765884"/>
            <a:ext cx="5608320" cy="4872790"/>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708242-057D-4E79-BDDB-C44D994763DA}" type="slidenum">
              <a:rPr lang="en-US" smtClean="0"/>
              <a:t>‹#›</a:t>
            </a:fld>
            <a:endParaRPr lang="en-US"/>
          </a:p>
        </p:txBody>
      </p:sp>
    </p:spTree>
    <p:extLst>
      <p:ext uri="{BB962C8B-B14F-4D97-AF65-F5344CB8AC3E}">
        <p14:creationId xmlns:p14="http://schemas.microsoft.com/office/powerpoint/2010/main" val="394787698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a:xfrm>
            <a:off x="701040" y="4192859"/>
            <a:ext cx="5608320" cy="4400351"/>
          </a:xfrm>
        </p:spPr>
        <p:txBody>
          <a:bodyPr/>
          <a:lstStyle/>
          <a:p>
            <a:r>
              <a:rPr lang="en-US" sz="1800" dirty="0"/>
              <a:t>LB</a:t>
            </a:r>
          </a:p>
          <a:p>
            <a:r>
              <a:rPr lang="en-US" sz="1800" dirty="0"/>
              <a:t>My name is Liz Burke and I am the Town Clerk for Fountain Hills. Along with me is Stacy Saltzburg, City Clerk from Flagstaff, who was the best deputy I could have ever asked for!</a:t>
            </a:r>
          </a:p>
          <a:p>
            <a:r>
              <a:rPr lang="en-US" sz="1800" dirty="0"/>
              <a:t> </a:t>
            </a:r>
          </a:p>
          <a:p>
            <a:r>
              <a:rPr lang="en-US" sz="1800" dirty="0"/>
              <a:t>When we were each asked to present, we decided to combine the two types of elections because they are very similar in many aspects.</a:t>
            </a:r>
          </a:p>
          <a:p>
            <a:endParaRPr lang="en-US" sz="1800" dirty="0"/>
          </a:p>
          <a:p>
            <a:r>
              <a:rPr lang="en-US" sz="1800" dirty="0"/>
              <a:t>Today we hope to provide some insight, some tips, and some understanding to the initiative/referendum process. We welcome any and all questions, comments, corrections, or other ways you might do these things.  </a:t>
            </a:r>
          </a:p>
          <a:p>
            <a:endParaRPr lang="en-US" sz="1800" dirty="0"/>
          </a:p>
          <a:p>
            <a:r>
              <a:rPr lang="en-US" sz="1800" dirty="0"/>
              <a:t>Feel free to stop us at any time.</a:t>
            </a:r>
          </a:p>
        </p:txBody>
      </p:sp>
      <p:sp>
        <p:nvSpPr>
          <p:cNvPr id="4" name="Slide Number Placeholder 3"/>
          <p:cNvSpPr>
            <a:spLocks noGrp="1"/>
          </p:cNvSpPr>
          <p:nvPr>
            <p:ph type="sldNum" sz="quarter" idx="10"/>
          </p:nvPr>
        </p:nvSpPr>
        <p:spPr/>
        <p:txBody>
          <a:bodyPr/>
          <a:lstStyle/>
          <a:p>
            <a:fld id="{75708242-057D-4E79-BDDB-C44D994763DA}" type="slidenum">
              <a:rPr lang="en-US" smtClean="0"/>
              <a:t>1</a:t>
            </a:fld>
            <a:endParaRPr lang="en-US"/>
          </a:p>
        </p:txBody>
      </p:sp>
    </p:spTree>
    <p:extLst>
      <p:ext uri="{BB962C8B-B14F-4D97-AF65-F5344CB8AC3E}">
        <p14:creationId xmlns:p14="http://schemas.microsoft.com/office/powerpoint/2010/main" val="362256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65100"/>
            <a:ext cx="5575300" cy="3136900"/>
          </a:xfrm>
        </p:spPr>
      </p:sp>
      <p:sp>
        <p:nvSpPr>
          <p:cNvPr id="3" name="Notes Placeholder 2"/>
          <p:cNvSpPr>
            <a:spLocks noGrp="1"/>
          </p:cNvSpPr>
          <p:nvPr>
            <p:ph type="body" idx="1"/>
          </p:nvPr>
        </p:nvSpPr>
        <p:spPr>
          <a:xfrm>
            <a:off x="276893" y="2940386"/>
            <a:ext cx="6424863" cy="5889581"/>
          </a:xfrm>
        </p:spPr>
        <p:txBody>
          <a:bodyPr/>
          <a:lstStyle/>
          <a:p>
            <a:r>
              <a:rPr lang="en-US" sz="1800" dirty="0"/>
              <a:t>LB</a:t>
            </a:r>
          </a:p>
          <a:p>
            <a:r>
              <a:rPr lang="en-US" dirty="0"/>
              <a:t>The first step in the process begins before there is even a petition to speak of. Compiling an Initiative/Referendum Packet. I usually keep 2 or 3 of these on hand because you never know when someone might want to start the process. While I try to encourage people to schedule an appointment with me to review the packet most times they just show up (often at the most inconvenient time) and having the packet ready is so helpful and avoids a lot of awkward scrambling.</a:t>
            </a:r>
          </a:p>
          <a:p>
            <a:r>
              <a:rPr lang="en-US" dirty="0"/>
              <a:t> </a:t>
            </a:r>
          </a:p>
          <a:p>
            <a:r>
              <a:rPr lang="en-US" dirty="0"/>
              <a:t>Included in the packet are the following items:</a:t>
            </a:r>
          </a:p>
          <a:p>
            <a:pPr marL="285750" lvl="0" indent="-285750">
              <a:buFont typeface="Arial" panose="020B0604020202020204" pitchFamily="34" charset="0"/>
              <a:buChar char="•"/>
            </a:pPr>
            <a:r>
              <a:rPr lang="en-US" dirty="0"/>
              <a:t>Recap of Forms &amp; Signature Requirements – this is a document that recaps the forms in the packet (kind of like a table of contents) and the signature requirements.</a:t>
            </a:r>
          </a:p>
          <a:p>
            <a:pPr marL="285750" lvl="0" indent="-285750">
              <a:buFont typeface="Arial" panose="020B0604020202020204" pitchFamily="34" charset="0"/>
              <a:buChar char="•"/>
            </a:pPr>
            <a:r>
              <a:rPr lang="en-US" dirty="0"/>
              <a:t>Memo for Applicants of Initiative/Referendum Serial Number – this is a simple document that reminds applicants that they must file a statement of organization if they have not already done so.</a:t>
            </a:r>
          </a:p>
          <a:p>
            <a:pPr marL="285750" lvl="0" indent="-285750">
              <a:buFont typeface="Arial" panose="020B0604020202020204" pitchFamily="34" charset="0"/>
              <a:buChar char="•"/>
            </a:pPr>
            <a:r>
              <a:rPr lang="en-US" dirty="0"/>
              <a:t>Application for Initiative/Referendum Serial Number – this application is where the applicant provides a summary of the proposed initiative in 100 words or less. They also provide pertinent information regarding the applicant and/or organization.</a:t>
            </a:r>
          </a:p>
          <a:p>
            <a:pPr marL="285750" lvl="0" indent="-285750">
              <a:buFont typeface="Arial" panose="020B0604020202020204" pitchFamily="34" charset="0"/>
              <a:buChar char="•"/>
            </a:pPr>
            <a:r>
              <a:rPr lang="en-US" dirty="0"/>
              <a:t>I include one copy of each petition in the packet for their reference.</a:t>
            </a:r>
          </a:p>
          <a:p>
            <a:pPr marL="285750" lvl="0" indent="-285750">
              <a:buFont typeface="Arial" panose="020B0604020202020204" pitchFamily="34" charset="0"/>
              <a:buChar char="•"/>
            </a:pPr>
            <a:r>
              <a:rPr lang="en-US" dirty="0"/>
              <a:t>I also include the Initiative, Referendum and Recall Handbook provided by the SOS.</a:t>
            </a:r>
          </a:p>
          <a:p>
            <a:pPr marL="285750" lvl="0" indent="-285750">
              <a:buFont typeface="Arial" panose="020B0604020202020204" pitchFamily="34" charset="0"/>
              <a:buChar char="•"/>
            </a:pPr>
            <a:r>
              <a:rPr lang="en-US" dirty="0"/>
              <a:t>There is a Political Action Committee Statement of Organization and a copy of the Campaign Finance Handbook and a set of Campaign Finance Report Forms.</a:t>
            </a:r>
          </a:p>
          <a:p>
            <a:pPr marL="285750" lvl="0" indent="-285750">
              <a:buFont typeface="Arial" panose="020B0604020202020204" pitchFamily="34" charset="0"/>
              <a:buChar char="•"/>
            </a:pPr>
            <a:r>
              <a:rPr lang="en-US" dirty="0"/>
              <a:t>Lastly, I provide a Political Action Committee Termination Statement.</a:t>
            </a:r>
          </a:p>
          <a:p>
            <a:r>
              <a:rPr lang="en-US" dirty="0"/>
              <a:t> </a:t>
            </a:r>
          </a:p>
          <a:p>
            <a:r>
              <a:rPr lang="en-US" dirty="0"/>
              <a:t>With the exception of the campaign finance handbook (accessible on the SOS website) all of these documents can be found linked in the Election Manual that is put out by the League.</a:t>
            </a:r>
          </a:p>
        </p:txBody>
      </p:sp>
      <p:sp>
        <p:nvSpPr>
          <p:cNvPr id="4" name="Slide Number Placeholder 3"/>
          <p:cNvSpPr>
            <a:spLocks noGrp="1"/>
          </p:cNvSpPr>
          <p:nvPr>
            <p:ph type="sldNum" sz="quarter" idx="10"/>
          </p:nvPr>
        </p:nvSpPr>
        <p:spPr/>
        <p:txBody>
          <a:bodyPr/>
          <a:lstStyle/>
          <a:p>
            <a:fld id="{75708242-057D-4E79-BDDB-C44D994763DA}" type="slidenum">
              <a:rPr lang="en-US" smtClean="0"/>
              <a:t>10</a:t>
            </a:fld>
            <a:endParaRPr lang="en-US"/>
          </a:p>
        </p:txBody>
      </p:sp>
    </p:spTree>
    <p:extLst>
      <p:ext uri="{BB962C8B-B14F-4D97-AF65-F5344CB8AC3E}">
        <p14:creationId xmlns:p14="http://schemas.microsoft.com/office/powerpoint/2010/main" val="173253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LB</a:t>
            </a:r>
          </a:p>
        </p:txBody>
      </p:sp>
      <p:sp>
        <p:nvSpPr>
          <p:cNvPr id="4" name="Slide Number Placeholder 3"/>
          <p:cNvSpPr>
            <a:spLocks noGrp="1"/>
          </p:cNvSpPr>
          <p:nvPr>
            <p:ph type="sldNum" sz="quarter" idx="10"/>
          </p:nvPr>
        </p:nvSpPr>
        <p:spPr/>
        <p:txBody>
          <a:bodyPr/>
          <a:lstStyle/>
          <a:p>
            <a:fld id="{75708242-057D-4E79-BDDB-C44D994763DA}" type="slidenum">
              <a:rPr lang="en-US" smtClean="0"/>
              <a:t>11</a:t>
            </a:fld>
            <a:endParaRPr lang="en-US"/>
          </a:p>
        </p:txBody>
      </p:sp>
    </p:spTree>
    <p:extLst>
      <p:ext uri="{BB962C8B-B14F-4D97-AF65-F5344CB8AC3E}">
        <p14:creationId xmlns:p14="http://schemas.microsoft.com/office/powerpoint/2010/main" val="208105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a:xfrm>
            <a:off x="701040" y="3812156"/>
            <a:ext cx="5608320" cy="4131237"/>
          </a:xfrm>
        </p:spPr>
        <p:txBody>
          <a:bodyPr/>
          <a:lstStyle/>
          <a:p>
            <a:r>
              <a:rPr lang="en-US" sz="1800" dirty="0"/>
              <a:t>LB</a:t>
            </a:r>
          </a:p>
          <a:p>
            <a:r>
              <a:rPr lang="en-US" sz="1800" dirty="0"/>
              <a:t>In order to begin circulating petitions the applicant must first submit an application for an initiative serial number which is assigned by the clerk. They must also provide a description of the principle provisions of the measure as well as the full and correct copy of the title and text of the measure. They must submit a Political Action Committee Statement of Organization and they also must register any petition circulators that are not Arizona residents with the SOS.</a:t>
            </a:r>
          </a:p>
          <a:p>
            <a:r>
              <a:rPr lang="en-US" sz="1800" dirty="0"/>
              <a:t> </a:t>
            </a:r>
          </a:p>
          <a:p>
            <a:r>
              <a:rPr lang="en-US" sz="1800" dirty="0"/>
              <a:t>At this time I notify the TM, TA, and TC that an application has been received for an initiative/referendum measure.</a:t>
            </a:r>
          </a:p>
        </p:txBody>
      </p:sp>
      <p:sp>
        <p:nvSpPr>
          <p:cNvPr id="4" name="Slide Number Placeholder 3"/>
          <p:cNvSpPr>
            <a:spLocks noGrp="1"/>
          </p:cNvSpPr>
          <p:nvPr>
            <p:ph type="sldNum" sz="quarter" idx="10"/>
          </p:nvPr>
        </p:nvSpPr>
        <p:spPr/>
        <p:txBody>
          <a:bodyPr/>
          <a:lstStyle/>
          <a:p>
            <a:fld id="{75708242-057D-4E79-BDDB-C44D994763DA}" type="slidenum">
              <a:rPr lang="en-US" smtClean="0"/>
              <a:t>12</a:t>
            </a:fld>
            <a:endParaRPr lang="en-US"/>
          </a:p>
        </p:txBody>
      </p:sp>
    </p:spTree>
    <p:extLst>
      <p:ext uri="{BB962C8B-B14F-4D97-AF65-F5344CB8AC3E}">
        <p14:creationId xmlns:p14="http://schemas.microsoft.com/office/powerpoint/2010/main" val="25377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r>
              <a:rPr lang="en-US" sz="1800" dirty="0"/>
              <a:t>Over the next few slides I am going to review the signature review process that we use in Flagstaff. It is possible that your city/town may do things slightly different. As always, consult with your attorney if you have any questions or concerns about the process.</a:t>
            </a:r>
          </a:p>
          <a:p>
            <a:r>
              <a:rPr lang="en-US" sz="1800" dirty="0"/>
              <a:t> </a:t>
            </a:r>
          </a:p>
          <a:p>
            <a:r>
              <a:rPr lang="en-US" sz="1800" dirty="0"/>
              <a:t>As I said earlier, I am not an expert so if you do something different please share, there may be better ways to do things.</a:t>
            </a:r>
          </a:p>
        </p:txBody>
      </p:sp>
      <p:sp>
        <p:nvSpPr>
          <p:cNvPr id="4" name="Slide Number Placeholder 3"/>
          <p:cNvSpPr>
            <a:spLocks noGrp="1"/>
          </p:cNvSpPr>
          <p:nvPr>
            <p:ph type="sldNum" sz="quarter" idx="10"/>
          </p:nvPr>
        </p:nvSpPr>
        <p:spPr/>
        <p:txBody>
          <a:bodyPr/>
          <a:lstStyle/>
          <a:p>
            <a:fld id="{75708242-057D-4E79-BDDB-C44D994763DA}" type="slidenum">
              <a:rPr lang="en-US" smtClean="0"/>
              <a:t>13</a:t>
            </a:fld>
            <a:endParaRPr lang="en-US"/>
          </a:p>
        </p:txBody>
      </p:sp>
    </p:spTree>
    <p:extLst>
      <p:ext uri="{BB962C8B-B14F-4D97-AF65-F5344CB8AC3E}">
        <p14:creationId xmlns:p14="http://schemas.microsoft.com/office/powerpoint/2010/main" val="1013918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a:xfrm>
            <a:off x="701040" y="3936499"/>
            <a:ext cx="5608320" cy="4560302"/>
          </a:xfrm>
        </p:spPr>
        <p:txBody>
          <a:bodyPr/>
          <a:lstStyle/>
          <a:p>
            <a:r>
              <a:rPr lang="en-US" sz="1800" dirty="0"/>
              <a:t>SS</a:t>
            </a:r>
          </a:p>
          <a:p>
            <a:r>
              <a:rPr lang="en-US" sz="1800" dirty="0"/>
              <a:t>I always try to schedule an appointment with the applicant. This helps me make sure I have time to prepare and have all my forms ready as well as have enough time set aside to process the initial receipt.</a:t>
            </a:r>
          </a:p>
          <a:p>
            <a:r>
              <a:rPr lang="en-US" sz="1800" dirty="0"/>
              <a:t> </a:t>
            </a:r>
          </a:p>
          <a:p>
            <a:r>
              <a:rPr lang="en-US" sz="1800" dirty="0"/>
              <a:t>Once the petitions have been turned over to the Clerk you issue an initial receipt. This receipt essentially estimates how many sheets and signatures are being submitted. This in no way indicates that a measure has qualified for the ballot.</a:t>
            </a:r>
          </a:p>
          <a:p>
            <a:r>
              <a:rPr lang="en-US" sz="1800" dirty="0"/>
              <a:t> </a:t>
            </a:r>
          </a:p>
          <a:p>
            <a:r>
              <a:rPr lang="en-US" sz="1800" dirty="0"/>
              <a:t>Again I notify the CM, CA, CC, and also the County Recorder that petitions have been submitted to our office.</a:t>
            </a:r>
          </a:p>
        </p:txBody>
      </p:sp>
      <p:sp>
        <p:nvSpPr>
          <p:cNvPr id="4" name="Slide Number Placeholder 3"/>
          <p:cNvSpPr>
            <a:spLocks noGrp="1"/>
          </p:cNvSpPr>
          <p:nvPr>
            <p:ph type="sldNum" sz="quarter" idx="10"/>
          </p:nvPr>
        </p:nvSpPr>
        <p:spPr/>
        <p:txBody>
          <a:bodyPr/>
          <a:lstStyle/>
          <a:p>
            <a:fld id="{75708242-057D-4E79-BDDB-C44D994763DA}" type="slidenum">
              <a:rPr lang="en-US" smtClean="0"/>
              <a:t>14</a:t>
            </a:fld>
            <a:endParaRPr lang="en-US"/>
          </a:p>
        </p:txBody>
      </p:sp>
    </p:spTree>
    <p:extLst>
      <p:ext uri="{BB962C8B-B14F-4D97-AF65-F5344CB8AC3E}">
        <p14:creationId xmlns:p14="http://schemas.microsoft.com/office/powerpoint/2010/main" val="908214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a:xfrm>
            <a:off x="717550" y="4076851"/>
            <a:ext cx="5608320" cy="4536464"/>
          </a:xfrm>
        </p:spPr>
        <p:txBody>
          <a:bodyPr/>
          <a:lstStyle/>
          <a:p>
            <a:r>
              <a:rPr lang="en-US" sz="1800" dirty="0"/>
              <a:t>SS</a:t>
            </a:r>
          </a:p>
          <a:p>
            <a:r>
              <a:rPr lang="en-US" sz="1800" dirty="0"/>
              <a:t>Once petitions are handed over to the Clerk, an initial receipt is issued.  In Flagstaff we remove the copy of the title/text from the petition sheets at this time.  If we come across a sheet that does not have the required attachment we set it aside.</a:t>
            </a:r>
          </a:p>
          <a:p>
            <a:r>
              <a:rPr lang="en-US" sz="1800" dirty="0"/>
              <a:t> </a:t>
            </a:r>
          </a:p>
          <a:p>
            <a:r>
              <a:rPr lang="en-US" sz="1800" dirty="0"/>
              <a:t>Once those are removed we document the number of signatures on each sheet in the lower right hand corner. I do not count any more than 15 signatures.</a:t>
            </a:r>
          </a:p>
          <a:p>
            <a:r>
              <a:rPr lang="en-US" sz="1800" dirty="0"/>
              <a:t> </a:t>
            </a:r>
          </a:p>
          <a:p>
            <a:r>
              <a:rPr lang="en-US" sz="1800" dirty="0"/>
              <a:t>I then sort the sheets based on the number of signatures. I record the number of sheets for each set on the tally sheet and calculate the estimated number of signatures.</a:t>
            </a:r>
          </a:p>
          <a:p>
            <a:r>
              <a:rPr lang="en-US" sz="1800" dirty="0"/>
              <a:t> </a:t>
            </a:r>
          </a:p>
          <a:p>
            <a:r>
              <a:rPr lang="en-US" sz="1800" dirty="0"/>
              <a:t>With this information I complete and issue the initial receipt.</a:t>
            </a:r>
          </a:p>
        </p:txBody>
      </p:sp>
      <p:sp>
        <p:nvSpPr>
          <p:cNvPr id="4" name="Slide Number Placeholder 3"/>
          <p:cNvSpPr>
            <a:spLocks noGrp="1"/>
          </p:cNvSpPr>
          <p:nvPr>
            <p:ph type="sldNum" sz="quarter" idx="10"/>
          </p:nvPr>
        </p:nvSpPr>
        <p:spPr/>
        <p:txBody>
          <a:bodyPr/>
          <a:lstStyle/>
          <a:p>
            <a:fld id="{75708242-057D-4E79-BDDB-C44D994763DA}" type="slidenum">
              <a:rPr lang="en-US" smtClean="0"/>
              <a:t>15</a:t>
            </a:fld>
            <a:endParaRPr lang="en-US"/>
          </a:p>
        </p:txBody>
      </p:sp>
    </p:spTree>
    <p:extLst>
      <p:ext uri="{BB962C8B-B14F-4D97-AF65-F5344CB8AC3E}">
        <p14:creationId xmlns:p14="http://schemas.microsoft.com/office/powerpoint/2010/main" val="2835497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r>
              <a:rPr lang="en-US" sz="1800" dirty="0"/>
              <a:t>This is an example of the tally sheet we use in Flagstaff. This tally form makes it easy for us to calculate the number of signatures.</a:t>
            </a:r>
          </a:p>
        </p:txBody>
      </p:sp>
      <p:sp>
        <p:nvSpPr>
          <p:cNvPr id="4" name="Slide Number Placeholder 3"/>
          <p:cNvSpPr>
            <a:spLocks noGrp="1"/>
          </p:cNvSpPr>
          <p:nvPr>
            <p:ph type="sldNum" sz="quarter" idx="10"/>
          </p:nvPr>
        </p:nvSpPr>
        <p:spPr/>
        <p:txBody>
          <a:bodyPr/>
          <a:lstStyle/>
          <a:p>
            <a:fld id="{75708242-057D-4E79-BDDB-C44D994763DA}" type="slidenum">
              <a:rPr lang="en-US" smtClean="0"/>
              <a:t>16</a:t>
            </a:fld>
            <a:endParaRPr lang="en-US"/>
          </a:p>
        </p:txBody>
      </p:sp>
    </p:spTree>
    <p:extLst>
      <p:ext uri="{BB962C8B-B14F-4D97-AF65-F5344CB8AC3E}">
        <p14:creationId xmlns:p14="http://schemas.microsoft.com/office/powerpoint/2010/main" val="2942628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r>
              <a:rPr lang="en-US" sz="1800" dirty="0"/>
              <a:t>And here is the Temporary Receipt that we issue. You will see that it shows the number of sheets and the number of signatures. Additionally, it notes that the title and text were attached, removed and retained by the Clerk.</a:t>
            </a:r>
          </a:p>
          <a:p>
            <a:endParaRPr lang="en-US" sz="1800" dirty="0"/>
          </a:p>
        </p:txBody>
      </p:sp>
      <p:sp>
        <p:nvSpPr>
          <p:cNvPr id="4" name="Slide Number Placeholder 3"/>
          <p:cNvSpPr>
            <a:spLocks noGrp="1"/>
          </p:cNvSpPr>
          <p:nvPr>
            <p:ph type="sldNum" sz="quarter" idx="10"/>
          </p:nvPr>
        </p:nvSpPr>
        <p:spPr/>
        <p:txBody>
          <a:bodyPr/>
          <a:lstStyle/>
          <a:p>
            <a:fld id="{75708242-057D-4E79-BDDB-C44D994763DA}" type="slidenum">
              <a:rPr lang="en-US" smtClean="0"/>
              <a:t>17</a:t>
            </a:fld>
            <a:endParaRPr lang="en-US"/>
          </a:p>
        </p:txBody>
      </p:sp>
    </p:spTree>
    <p:extLst>
      <p:ext uri="{BB962C8B-B14F-4D97-AF65-F5344CB8AC3E}">
        <p14:creationId xmlns:p14="http://schemas.microsoft.com/office/powerpoint/2010/main" val="151400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228600"/>
            <a:ext cx="5575300" cy="3136900"/>
          </a:xfrm>
        </p:spPr>
      </p:sp>
      <p:sp>
        <p:nvSpPr>
          <p:cNvPr id="3" name="Notes Placeholder 2"/>
          <p:cNvSpPr>
            <a:spLocks noGrp="1"/>
          </p:cNvSpPr>
          <p:nvPr>
            <p:ph type="body" idx="1"/>
          </p:nvPr>
        </p:nvSpPr>
        <p:spPr>
          <a:xfrm>
            <a:off x="360946" y="3523482"/>
            <a:ext cx="6232357" cy="5656613"/>
          </a:xfrm>
        </p:spPr>
        <p:txBody>
          <a:bodyPr/>
          <a:lstStyle/>
          <a:p>
            <a:r>
              <a:rPr lang="en-US" sz="1800" dirty="0"/>
              <a:t>SS</a:t>
            </a:r>
          </a:p>
          <a:p>
            <a:r>
              <a:rPr lang="en-US" sz="1550" dirty="0"/>
              <a:t>As we go into the review portion of petitions and the removal of sheets and signatures, I want to provide you with a couple of tips that I have. </a:t>
            </a:r>
          </a:p>
          <a:p>
            <a:r>
              <a:rPr lang="en-US" sz="1550" dirty="0"/>
              <a:t> </a:t>
            </a:r>
          </a:p>
          <a:p>
            <a:r>
              <a:rPr lang="en-US" sz="1550" dirty="0"/>
              <a:t>First, be prepared! Have all of your statutes, tally sheets, forms and materials ready and available.  Despite our best efforts to schedule appointments, people can and will show up at any time to turn in petitions. When you know petitions are being circulated it is a good idea to have all your stuff ready to go in case they show up unannounced.</a:t>
            </a:r>
          </a:p>
          <a:p>
            <a:r>
              <a:rPr lang="en-US" sz="1550" dirty="0"/>
              <a:t> </a:t>
            </a:r>
          </a:p>
          <a:p>
            <a:r>
              <a:rPr lang="en-US" sz="1550" dirty="0"/>
              <a:t>Second, go step by step.  I learned this one the hard way, one of the initiatives we did this last year had to be reviewed 4 different times because the numbers were not adding up.  Part of this was because we were rushed in our timeline and because we were rushed we tried to do too many things at one time during our review.  It was not worth it in the end. Take your time and do only 1 step at a time.</a:t>
            </a:r>
          </a:p>
          <a:p>
            <a:r>
              <a:rPr lang="en-US" sz="1550" dirty="0"/>
              <a:t> </a:t>
            </a:r>
          </a:p>
          <a:p>
            <a:r>
              <a:rPr lang="en-US" sz="1550" dirty="0"/>
              <a:t>Lastly, keep track of the sheets and signatures you have removed and why.  Again, I learned this the hard way.  I went through everything and when I went to issue my certification receipt I realized I needed to account for why things had been removed. This meant that I had to go back through everything and tally up why I did what I did. I can tell you that it is not always so clear why you removed something 2 days after you removed it. I use lots of sticky notes!</a:t>
            </a:r>
          </a:p>
        </p:txBody>
      </p:sp>
      <p:sp>
        <p:nvSpPr>
          <p:cNvPr id="4" name="Slide Number Placeholder 3"/>
          <p:cNvSpPr>
            <a:spLocks noGrp="1"/>
          </p:cNvSpPr>
          <p:nvPr>
            <p:ph type="sldNum" sz="quarter" idx="10"/>
          </p:nvPr>
        </p:nvSpPr>
        <p:spPr/>
        <p:txBody>
          <a:bodyPr/>
          <a:lstStyle/>
          <a:p>
            <a:fld id="{75708242-057D-4E79-BDDB-C44D994763DA}" type="slidenum">
              <a:rPr lang="en-US" smtClean="0"/>
              <a:t>18</a:t>
            </a:fld>
            <a:endParaRPr lang="en-US" dirty="0"/>
          </a:p>
        </p:txBody>
      </p:sp>
    </p:spTree>
    <p:extLst>
      <p:ext uri="{BB962C8B-B14F-4D97-AF65-F5344CB8AC3E}">
        <p14:creationId xmlns:p14="http://schemas.microsoft.com/office/powerpoint/2010/main" val="50986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a:xfrm>
            <a:off x="692217" y="3908407"/>
            <a:ext cx="5608320" cy="4822508"/>
          </a:xfrm>
        </p:spPr>
        <p:txBody>
          <a:bodyPr/>
          <a:lstStyle/>
          <a:p>
            <a:r>
              <a:rPr lang="en-US" sz="1800" dirty="0"/>
              <a:t>SS</a:t>
            </a:r>
          </a:p>
          <a:p>
            <a:r>
              <a:rPr lang="en-US" sz="1800" dirty="0"/>
              <a:t>OK, now for the Petition Review. For me, this was the most scary thing. What if I missed one, what if I missed a lot, what if I removed something I was not supposed to? The good thing is, the steps are laid out one by one and with the help of my City Clerk and attorney clarifying some of the steps I was able to get through it. Take your time and don’t be afraid to ask for assistance.</a:t>
            </a:r>
          </a:p>
          <a:p>
            <a:r>
              <a:rPr lang="en-US" sz="1800" dirty="0"/>
              <a:t> </a:t>
            </a:r>
          </a:p>
          <a:p>
            <a:r>
              <a:rPr lang="en-US" sz="1800" dirty="0"/>
              <a:t>The review process is split into two sections - sheet removal first, then signature removal.</a:t>
            </a:r>
          </a:p>
          <a:p>
            <a:r>
              <a:rPr lang="en-US" sz="1800" dirty="0"/>
              <a:t> </a:t>
            </a:r>
          </a:p>
          <a:p>
            <a:r>
              <a:rPr lang="en-US" sz="1800" dirty="0"/>
              <a:t>REVIEW THE SLIDE</a:t>
            </a:r>
          </a:p>
          <a:p>
            <a:r>
              <a:rPr lang="en-US" sz="1800" dirty="0"/>
              <a:t> </a:t>
            </a:r>
          </a:p>
          <a:p>
            <a:r>
              <a:rPr lang="en-US" sz="1800" dirty="0"/>
              <a:t>As mentioned earlier, a serial number is assigned when the political action committee applies for an initiative/referendum serial number, this number must be in the lower right corner on the front and back of every petition.</a:t>
            </a:r>
          </a:p>
        </p:txBody>
      </p:sp>
      <p:sp>
        <p:nvSpPr>
          <p:cNvPr id="4" name="Slide Number Placeholder 3"/>
          <p:cNvSpPr>
            <a:spLocks noGrp="1"/>
          </p:cNvSpPr>
          <p:nvPr>
            <p:ph type="sldNum" sz="quarter" idx="10"/>
          </p:nvPr>
        </p:nvSpPr>
        <p:spPr/>
        <p:txBody>
          <a:bodyPr/>
          <a:lstStyle/>
          <a:p>
            <a:fld id="{75708242-057D-4E79-BDDB-C44D994763DA}" type="slidenum">
              <a:rPr lang="en-US" smtClean="0"/>
              <a:t>19</a:t>
            </a:fld>
            <a:endParaRPr lang="en-US"/>
          </a:p>
        </p:txBody>
      </p:sp>
    </p:spTree>
    <p:extLst>
      <p:ext uri="{BB962C8B-B14F-4D97-AF65-F5344CB8AC3E}">
        <p14:creationId xmlns:p14="http://schemas.microsoft.com/office/powerpoint/2010/main" val="218973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pPr algn="just">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LB</a:t>
            </a:r>
          </a:p>
          <a:p>
            <a:pPr algn="just">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We will be reviewing the following things:</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What an initiative is</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What a referendum is</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The authority for both of these</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What is in an Initiative/Referendum Packet</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Signature Requirements </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Timing Requirements</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Petition Circulation Requirements</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Petition Submittal Process</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Petition Review Process</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The Random Sample Process</a:t>
            </a:r>
          </a:p>
          <a:p>
            <a:pPr marL="457200" marR="0" algn="just">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Final Certification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708242-057D-4E79-BDDB-C44D994763DA}" type="slidenum">
              <a:rPr lang="en-US" smtClean="0"/>
              <a:t>2</a:t>
            </a:fld>
            <a:endParaRPr lang="en-US"/>
          </a:p>
        </p:txBody>
      </p:sp>
    </p:spTree>
    <p:extLst>
      <p:ext uri="{BB962C8B-B14F-4D97-AF65-F5344CB8AC3E}">
        <p14:creationId xmlns:p14="http://schemas.microsoft.com/office/powerpoint/2010/main" val="25225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endParaRPr lang="en-US" sz="1600" dirty="0"/>
          </a:p>
          <a:p>
            <a:r>
              <a:rPr lang="en-US" sz="1600" dirty="0"/>
              <a:t>REVIEW THE SLIDE</a:t>
            </a:r>
            <a:endParaRPr lang="en-US" dirty="0"/>
          </a:p>
        </p:txBody>
      </p:sp>
      <p:sp>
        <p:nvSpPr>
          <p:cNvPr id="4" name="Slide Number Placeholder 3"/>
          <p:cNvSpPr>
            <a:spLocks noGrp="1"/>
          </p:cNvSpPr>
          <p:nvPr>
            <p:ph type="sldNum" sz="quarter" idx="10"/>
          </p:nvPr>
        </p:nvSpPr>
        <p:spPr/>
        <p:txBody>
          <a:bodyPr/>
          <a:lstStyle/>
          <a:p>
            <a:fld id="{75708242-057D-4E79-BDDB-C44D994763DA}" type="slidenum">
              <a:rPr lang="en-US" smtClean="0"/>
              <a:t>20</a:t>
            </a:fld>
            <a:endParaRPr lang="en-US"/>
          </a:p>
        </p:txBody>
      </p:sp>
    </p:spTree>
    <p:extLst>
      <p:ext uri="{BB962C8B-B14F-4D97-AF65-F5344CB8AC3E}">
        <p14:creationId xmlns:p14="http://schemas.microsoft.com/office/powerpoint/2010/main" val="3660820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endParaRPr lang="en-US" sz="1800" dirty="0"/>
          </a:p>
          <a:p>
            <a:r>
              <a:rPr lang="en-US" sz="1800" dirty="0"/>
              <a:t>REVIEW THE SLIDE</a:t>
            </a:r>
          </a:p>
          <a:p>
            <a:r>
              <a:rPr lang="en-US" sz="1800" dirty="0"/>
              <a:t> </a:t>
            </a:r>
          </a:p>
          <a:p>
            <a:r>
              <a:rPr lang="en-US" sz="1800" dirty="0"/>
              <a:t>Petition circulators who are not residents of Arizona must register with the Secretary of State’s Office BEFORE circulating petitions. </a:t>
            </a:r>
          </a:p>
          <a:p>
            <a:r>
              <a:rPr lang="en-US" sz="1800" dirty="0"/>
              <a:t> </a:t>
            </a:r>
          </a:p>
          <a:p>
            <a:r>
              <a:rPr lang="en-US" sz="1800" dirty="0"/>
              <a:t>The SOS’s website posts the circulators registered for each election cycle. They also include a section that lists persons convicted of Petition Signature fraud.</a:t>
            </a:r>
          </a:p>
          <a:p>
            <a:r>
              <a:rPr lang="en-US" sz="1800" dirty="0"/>
              <a:t> </a:t>
            </a:r>
          </a:p>
          <a:p>
            <a:r>
              <a:rPr lang="en-US" sz="1800" dirty="0"/>
              <a:t>Set the removed sheets aside and make note of the number of sheets removed.</a:t>
            </a:r>
          </a:p>
          <a:p>
            <a:endParaRPr lang="en-US" sz="1600" dirty="0"/>
          </a:p>
        </p:txBody>
      </p:sp>
      <p:sp>
        <p:nvSpPr>
          <p:cNvPr id="4" name="Slide Number Placeholder 3"/>
          <p:cNvSpPr>
            <a:spLocks noGrp="1"/>
          </p:cNvSpPr>
          <p:nvPr>
            <p:ph type="sldNum" sz="quarter" idx="10"/>
          </p:nvPr>
        </p:nvSpPr>
        <p:spPr/>
        <p:txBody>
          <a:bodyPr/>
          <a:lstStyle/>
          <a:p>
            <a:fld id="{75708242-057D-4E79-BDDB-C44D994763DA}" type="slidenum">
              <a:rPr lang="en-US" smtClean="0"/>
              <a:t>21</a:t>
            </a:fld>
            <a:endParaRPr lang="en-US"/>
          </a:p>
        </p:txBody>
      </p:sp>
    </p:spTree>
    <p:extLst>
      <p:ext uri="{BB962C8B-B14F-4D97-AF65-F5344CB8AC3E}">
        <p14:creationId xmlns:p14="http://schemas.microsoft.com/office/powerpoint/2010/main" val="1442115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endParaRPr lang="en-US" sz="1800" dirty="0"/>
          </a:p>
          <a:p>
            <a:r>
              <a:rPr lang="en-US" sz="1800" dirty="0"/>
              <a:t>Once the invalid sheets are removed we move to signature removal. The signatures are removed by placing a mark next to or through the signature line. Personally, I have continued to use the SS in red ink in the right margin. For me it is easier to see as I am sorting through the petitions.</a:t>
            </a:r>
          </a:p>
          <a:p>
            <a:r>
              <a:rPr lang="en-US" sz="1800" dirty="0"/>
              <a:t> </a:t>
            </a:r>
          </a:p>
          <a:p>
            <a:r>
              <a:rPr lang="en-US" sz="1800" dirty="0"/>
              <a:t>Again, don’t forget to document why you are removing things!</a:t>
            </a:r>
          </a:p>
          <a:p>
            <a:r>
              <a:rPr lang="en-US" sz="1800" dirty="0"/>
              <a:t> </a:t>
            </a:r>
          </a:p>
          <a:p>
            <a:r>
              <a:rPr lang="en-US" sz="1800" dirty="0"/>
              <a:t>REVIEW SLIDE</a:t>
            </a:r>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75708242-057D-4E79-BDDB-C44D994763DA}" type="slidenum">
              <a:rPr lang="en-US" smtClean="0"/>
              <a:t>22</a:t>
            </a:fld>
            <a:endParaRPr lang="en-US"/>
          </a:p>
        </p:txBody>
      </p:sp>
    </p:spTree>
    <p:extLst>
      <p:ext uri="{BB962C8B-B14F-4D97-AF65-F5344CB8AC3E}">
        <p14:creationId xmlns:p14="http://schemas.microsoft.com/office/powerpoint/2010/main" val="1842395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endParaRPr lang="en-US" sz="1800" dirty="0"/>
          </a:p>
          <a:p>
            <a:r>
              <a:rPr lang="en-US" sz="1800" dirty="0"/>
              <a:t>REVIEW SLIDE</a:t>
            </a:r>
          </a:p>
          <a:p>
            <a:endParaRPr lang="en-US" sz="1800" dirty="0"/>
          </a:p>
          <a:p>
            <a:r>
              <a:rPr lang="en-US" sz="1800" dirty="0"/>
              <a:t>#6 – this one is the most difficult of the removals because it is purely a judgment call. In these instances we make sure that at least two of us review the information and agree on the conclusion.</a:t>
            </a:r>
          </a:p>
        </p:txBody>
      </p:sp>
      <p:sp>
        <p:nvSpPr>
          <p:cNvPr id="4" name="Slide Number Placeholder 3"/>
          <p:cNvSpPr>
            <a:spLocks noGrp="1"/>
          </p:cNvSpPr>
          <p:nvPr>
            <p:ph type="sldNum" sz="quarter" idx="10"/>
          </p:nvPr>
        </p:nvSpPr>
        <p:spPr/>
        <p:txBody>
          <a:bodyPr/>
          <a:lstStyle/>
          <a:p>
            <a:fld id="{75708242-057D-4E79-BDDB-C44D994763DA}" type="slidenum">
              <a:rPr lang="en-US" smtClean="0"/>
              <a:t>23</a:t>
            </a:fld>
            <a:endParaRPr lang="en-US"/>
          </a:p>
        </p:txBody>
      </p:sp>
    </p:spTree>
    <p:extLst>
      <p:ext uri="{BB962C8B-B14F-4D97-AF65-F5344CB8AC3E}">
        <p14:creationId xmlns:p14="http://schemas.microsoft.com/office/powerpoint/2010/main" val="4088642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90500"/>
            <a:ext cx="5575300" cy="3136900"/>
          </a:xfrm>
        </p:spPr>
      </p:sp>
      <p:sp>
        <p:nvSpPr>
          <p:cNvPr id="3" name="Notes Placeholder 2"/>
          <p:cNvSpPr>
            <a:spLocks noGrp="1"/>
          </p:cNvSpPr>
          <p:nvPr>
            <p:ph type="body" idx="1"/>
          </p:nvPr>
        </p:nvSpPr>
        <p:spPr>
          <a:xfrm>
            <a:off x="433137" y="3521273"/>
            <a:ext cx="6160167" cy="5658822"/>
          </a:xfrm>
        </p:spPr>
        <p:txBody>
          <a:bodyPr/>
          <a:lstStyle/>
          <a:p>
            <a:r>
              <a:rPr lang="en-US" sz="1800" dirty="0"/>
              <a:t>SS</a:t>
            </a:r>
            <a:r>
              <a:rPr lang="en-US" sz="1600" dirty="0"/>
              <a:t> You have gone through all the petitions and removed qualifying sheets and signatures, now you calculate the remaining signatures to find out if there are enough signatures to move onto the next step.</a:t>
            </a:r>
          </a:p>
          <a:p>
            <a:r>
              <a:rPr lang="en-US" sz="1600" dirty="0"/>
              <a:t> </a:t>
            </a:r>
          </a:p>
          <a:p>
            <a:r>
              <a:rPr lang="en-US" sz="1600" dirty="0"/>
              <a:t>We repeat the process of noting the number of signatures but now it is on the upper right hand corner. We sort the sheets based on the number of signatures and record the number of sheets for each set on the tally sheet. Then calculate the remaining signatures.</a:t>
            </a:r>
          </a:p>
          <a:p>
            <a:r>
              <a:rPr lang="en-US" sz="1600" dirty="0"/>
              <a:t> </a:t>
            </a:r>
          </a:p>
          <a:p>
            <a:r>
              <a:rPr lang="en-US" sz="1600" dirty="0"/>
              <a:t>At this point I will check my numbers against my original tally to make sure the number of sheets originally submitted minus the sheets removed through the process equals the number of sheets remaining. I also do this with the signatures.</a:t>
            </a:r>
          </a:p>
          <a:p>
            <a:r>
              <a:rPr lang="en-US" sz="1600" dirty="0"/>
              <a:t> </a:t>
            </a:r>
          </a:p>
          <a:p>
            <a:r>
              <a:rPr lang="en-US" sz="1600" dirty="0"/>
              <a:t>Should there not be enough signatures the process stops here. You would issue a receipt to the applicant notifying them that the number of signatures is not sufficient and return the original petitions. We will review the form of the receipt in just a moment. You would just modify it to reflect that there were not enough signatures to qualify.</a:t>
            </a:r>
          </a:p>
          <a:p>
            <a:r>
              <a:rPr lang="en-US" sz="1600" dirty="0"/>
              <a:t> </a:t>
            </a:r>
          </a:p>
          <a:p>
            <a:r>
              <a:rPr lang="en-US" sz="1600" dirty="0"/>
              <a:t>If there are enough signatures, consecutively number the remaining sheets in the upper left corner and move on to the next steps.</a:t>
            </a:r>
          </a:p>
        </p:txBody>
      </p:sp>
      <p:sp>
        <p:nvSpPr>
          <p:cNvPr id="4" name="Slide Number Placeholder 3"/>
          <p:cNvSpPr>
            <a:spLocks noGrp="1"/>
          </p:cNvSpPr>
          <p:nvPr>
            <p:ph type="sldNum" sz="quarter" idx="10"/>
          </p:nvPr>
        </p:nvSpPr>
        <p:spPr/>
        <p:txBody>
          <a:bodyPr/>
          <a:lstStyle/>
          <a:p>
            <a:fld id="{75708242-057D-4E79-BDDB-C44D994763DA}" type="slidenum">
              <a:rPr lang="en-US" smtClean="0"/>
              <a:t>24</a:t>
            </a:fld>
            <a:endParaRPr lang="en-US"/>
          </a:p>
        </p:txBody>
      </p:sp>
    </p:spTree>
    <p:extLst>
      <p:ext uri="{BB962C8B-B14F-4D97-AF65-F5344CB8AC3E}">
        <p14:creationId xmlns:p14="http://schemas.microsoft.com/office/powerpoint/2010/main" val="3673693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49238"/>
            <a:ext cx="5575300" cy="3136900"/>
          </a:xfrm>
        </p:spPr>
      </p:sp>
      <p:sp>
        <p:nvSpPr>
          <p:cNvPr id="3" name="Notes Placeholder 2"/>
          <p:cNvSpPr>
            <a:spLocks noGrp="1"/>
          </p:cNvSpPr>
          <p:nvPr>
            <p:ph type="body" idx="1"/>
          </p:nvPr>
        </p:nvSpPr>
        <p:spPr>
          <a:xfrm>
            <a:off x="445169" y="3561347"/>
            <a:ext cx="6087978" cy="5618748"/>
          </a:xfrm>
        </p:spPr>
        <p:txBody>
          <a:bodyPr/>
          <a:lstStyle/>
          <a:p>
            <a:r>
              <a:rPr lang="en-US" sz="1800" dirty="0"/>
              <a:t>SS  You will then identify a 5% random sample to send to the County for verification. The Secretary of State’s office has a program that will calculate the random sample for you. You provide them with the total number of valid sheets and the total number of valid signatures. They plug it into their system and it spits out the random sample. </a:t>
            </a:r>
          </a:p>
          <a:p>
            <a:r>
              <a:rPr lang="en-US" sz="1800" dirty="0"/>
              <a:t> </a:t>
            </a:r>
          </a:p>
          <a:p>
            <a:r>
              <a:rPr lang="en-US" sz="1800" dirty="0"/>
              <a:t>A receipt is then issued to the applicant that indicates the number of sheets and signatures initially received, a breakdown of how many sheets and signatures were removed**, and the total number of signatures remaining. **While I don’t think this breakdown is required, you know they are going to ask why they were removed**</a:t>
            </a:r>
          </a:p>
          <a:p>
            <a:r>
              <a:rPr lang="en-US" sz="1800" dirty="0"/>
              <a:t> </a:t>
            </a:r>
          </a:p>
          <a:p>
            <a:r>
              <a:rPr lang="en-US" sz="1800" dirty="0"/>
              <a:t>If there were enough signatures then you should include the number of signatures contained in the 5% sample that are being forwarded to the County for verification. Flagstaff includes all this information on one receipt and we also have the County sign off that they are receiving the indicated number of petitions/signatures.</a:t>
            </a:r>
          </a:p>
        </p:txBody>
      </p:sp>
      <p:sp>
        <p:nvSpPr>
          <p:cNvPr id="4" name="Slide Number Placeholder 3"/>
          <p:cNvSpPr>
            <a:spLocks noGrp="1"/>
          </p:cNvSpPr>
          <p:nvPr>
            <p:ph type="sldNum" sz="quarter" idx="10"/>
          </p:nvPr>
        </p:nvSpPr>
        <p:spPr/>
        <p:txBody>
          <a:bodyPr/>
          <a:lstStyle/>
          <a:p>
            <a:fld id="{75708242-057D-4E79-BDDB-C44D994763DA}" type="slidenum">
              <a:rPr lang="en-US" smtClean="0"/>
              <a:t>25</a:t>
            </a:fld>
            <a:endParaRPr lang="en-US"/>
          </a:p>
        </p:txBody>
      </p:sp>
    </p:spTree>
    <p:extLst>
      <p:ext uri="{BB962C8B-B14F-4D97-AF65-F5344CB8AC3E}">
        <p14:creationId xmlns:p14="http://schemas.microsoft.com/office/powerpoint/2010/main" val="3152615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endParaRPr lang="en-US" sz="1800" dirty="0"/>
          </a:p>
          <a:p>
            <a:r>
              <a:rPr lang="en-US" sz="1800" dirty="0"/>
              <a:t>This is the receipt that Flagstaff uses for their initiative/referendum petitions. I have included a completed one to show how we break down the sheets and signatures removed.</a:t>
            </a:r>
          </a:p>
        </p:txBody>
      </p:sp>
      <p:sp>
        <p:nvSpPr>
          <p:cNvPr id="4" name="Slide Number Placeholder 3"/>
          <p:cNvSpPr>
            <a:spLocks noGrp="1"/>
          </p:cNvSpPr>
          <p:nvPr>
            <p:ph type="sldNum" sz="quarter" idx="10"/>
          </p:nvPr>
        </p:nvSpPr>
        <p:spPr/>
        <p:txBody>
          <a:bodyPr/>
          <a:lstStyle/>
          <a:p>
            <a:fld id="{75708242-057D-4E79-BDDB-C44D994763DA}" type="slidenum">
              <a:rPr lang="en-US" smtClean="0"/>
              <a:t>26</a:t>
            </a:fld>
            <a:endParaRPr lang="en-US"/>
          </a:p>
        </p:txBody>
      </p:sp>
    </p:spTree>
    <p:extLst>
      <p:ext uri="{BB962C8B-B14F-4D97-AF65-F5344CB8AC3E}">
        <p14:creationId xmlns:p14="http://schemas.microsoft.com/office/powerpoint/2010/main" val="4016679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endParaRPr lang="en-US" sz="1800" dirty="0"/>
          </a:p>
          <a:p>
            <a:r>
              <a:rPr lang="en-US" sz="1800" dirty="0"/>
              <a:t>This is what the Random Sample looks like from the SOS. The report identifies the sheet number (this is why you number the sheets consecutively) and the signature line number for each signature in the sample.</a:t>
            </a:r>
          </a:p>
        </p:txBody>
      </p:sp>
      <p:sp>
        <p:nvSpPr>
          <p:cNvPr id="4" name="Slide Number Placeholder 3"/>
          <p:cNvSpPr>
            <a:spLocks noGrp="1"/>
          </p:cNvSpPr>
          <p:nvPr>
            <p:ph type="sldNum" sz="quarter" idx="10"/>
          </p:nvPr>
        </p:nvSpPr>
        <p:spPr/>
        <p:txBody>
          <a:bodyPr/>
          <a:lstStyle/>
          <a:p>
            <a:fld id="{75708242-057D-4E79-BDDB-C44D994763DA}" type="slidenum">
              <a:rPr lang="en-US" smtClean="0"/>
              <a:t>27</a:t>
            </a:fld>
            <a:endParaRPr lang="en-US"/>
          </a:p>
        </p:txBody>
      </p:sp>
    </p:spTree>
    <p:extLst>
      <p:ext uri="{BB962C8B-B14F-4D97-AF65-F5344CB8AC3E}">
        <p14:creationId xmlns:p14="http://schemas.microsoft.com/office/powerpoint/2010/main" val="2769830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295275"/>
            <a:ext cx="5578475" cy="3138488"/>
          </a:xfrm>
        </p:spPr>
      </p:sp>
      <p:sp>
        <p:nvSpPr>
          <p:cNvPr id="3" name="Notes Placeholder 2"/>
          <p:cNvSpPr>
            <a:spLocks noGrp="1"/>
          </p:cNvSpPr>
          <p:nvPr>
            <p:ph type="body" idx="1"/>
          </p:nvPr>
        </p:nvSpPr>
        <p:spPr>
          <a:xfrm>
            <a:off x="238625" y="3431650"/>
            <a:ext cx="6533147" cy="5398317"/>
          </a:xfrm>
        </p:spPr>
        <p:txBody>
          <a:bodyPr/>
          <a:lstStyle/>
          <a:p>
            <a:r>
              <a:rPr lang="en-US" sz="1800" dirty="0"/>
              <a:t>SS</a:t>
            </a:r>
          </a:p>
          <a:p>
            <a:r>
              <a:rPr lang="en-US" sz="1550" dirty="0"/>
              <a:t>You can now mark the signatures identified in the random sample. I still circle the line number and draw a line from the base of the circle extending into the left margin. This process can be a little tricky so it is HIGHLY recommended that you have the statutes / election manual there with you to guide the way.</a:t>
            </a:r>
          </a:p>
          <a:p>
            <a:r>
              <a:rPr lang="en-US" sz="1550" dirty="0"/>
              <a:t> </a:t>
            </a:r>
          </a:p>
          <a:p>
            <a:r>
              <a:rPr lang="en-US" sz="1550" dirty="0"/>
              <a:t>Because we sort the petition sheets by number of signatures to calculate the signature count the first sheets in the stack usually only have a few signatures on them. This means we are using this process heavily at the beginning due to blank signature lines. We also run into this process when the random sample identifies lines that have been removed through the review process.</a:t>
            </a:r>
          </a:p>
          <a:p>
            <a:r>
              <a:rPr lang="en-US" sz="1550" dirty="0"/>
              <a:t> </a:t>
            </a:r>
          </a:p>
          <a:p>
            <a:r>
              <a:rPr lang="en-US" sz="1550" dirty="0"/>
              <a:t>REVIEW SLIDE</a:t>
            </a:r>
          </a:p>
          <a:p>
            <a:r>
              <a:rPr lang="en-US" sz="1550" dirty="0"/>
              <a:t> </a:t>
            </a:r>
          </a:p>
          <a:p>
            <a:r>
              <a:rPr lang="en-US" sz="1550" dirty="0"/>
              <a:t>Again, take your time here and go step by step. If you end up marking a line that is different then what the random sample indicates (due to this process) make a note of it on the random sample sheet. I simply cross out the page and line number and replace it with the number I marked (this indicates to me that I used this process to identify another signature and my result is documented).</a:t>
            </a:r>
          </a:p>
          <a:p>
            <a:r>
              <a:rPr lang="en-US" sz="1550" dirty="0"/>
              <a:t> </a:t>
            </a:r>
          </a:p>
          <a:p>
            <a:r>
              <a:rPr lang="en-US" sz="1550" dirty="0"/>
              <a:t>As you identify the signatures place the marked sheets in a separate pile (some choose to do this after all have been marked)</a:t>
            </a:r>
          </a:p>
        </p:txBody>
      </p:sp>
      <p:sp>
        <p:nvSpPr>
          <p:cNvPr id="4" name="Slide Number Placeholder 3"/>
          <p:cNvSpPr>
            <a:spLocks noGrp="1"/>
          </p:cNvSpPr>
          <p:nvPr>
            <p:ph type="sldNum" sz="quarter" idx="10"/>
          </p:nvPr>
        </p:nvSpPr>
        <p:spPr/>
        <p:txBody>
          <a:bodyPr/>
          <a:lstStyle/>
          <a:p>
            <a:fld id="{75708242-057D-4E79-BDDB-C44D994763DA}" type="slidenum">
              <a:rPr lang="en-US" smtClean="0"/>
              <a:t>28</a:t>
            </a:fld>
            <a:endParaRPr lang="en-US"/>
          </a:p>
        </p:txBody>
      </p:sp>
    </p:spTree>
    <p:extLst>
      <p:ext uri="{BB962C8B-B14F-4D97-AF65-F5344CB8AC3E}">
        <p14:creationId xmlns:p14="http://schemas.microsoft.com/office/powerpoint/2010/main" val="1176124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65100"/>
            <a:ext cx="5575300" cy="3136900"/>
          </a:xfrm>
        </p:spPr>
      </p:sp>
      <p:sp>
        <p:nvSpPr>
          <p:cNvPr id="3" name="Notes Placeholder 2"/>
          <p:cNvSpPr>
            <a:spLocks noGrp="1"/>
          </p:cNvSpPr>
          <p:nvPr>
            <p:ph type="body" idx="1"/>
          </p:nvPr>
        </p:nvSpPr>
        <p:spPr>
          <a:xfrm>
            <a:off x="312821" y="3392905"/>
            <a:ext cx="6376737" cy="5903495"/>
          </a:xfrm>
        </p:spPr>
        <p:txBody>
          <a:bodyPr/>
          <a:lstStyle/>
          <a:p>
            <a:r>
              <a:rPr lang="en-US" sz="1800" dirty="0"/>
              <a:t>SS</a:t>
            </a:r>
            <a:r>
              <a:rPr lang="en-US" dirty="0"/>
              <a:t> Once the marking is completed make a copy of the front of each petition sheet that includes a random sample marking.</a:t>
            </a:r>
          </a:p>
          <a:p>
            <a:r>
              <a:rPr lang="en-US" dirty="0"/>
              <a:t> </a:t>
            </a:r>
          </a:p>
          <a:p>
            <a:r>
              <a:rPr lang="en-US" dirty="0"/>
              <a:t>Using the copies, highlight the random sample selections.</a:t>
            </a:r>
          </a:p>
          <a:p>
            <a:r>
              <a:rPr lang="en-US" dirty="0"/>
              <a:t> </a:t>
            </a:r>
          </a:p>
          <a:p>
            <a:r>
              <a:rPr lang="en-US" dirty="0"/>
              <a:t>***Funny story*** remember how I said earlier trying to do too many things at one time caused me problems? Well with one petition we got to the random sample process, got our sample from the SOS and got ready. We made copies of all the petitions and started marking the random samples. We got to the end and realized that we should have marked the original petitions and then make copies of just those marked. Not only did we have to go back and mark the original petitions to match the markings on the copies but we had copies of the petition that we did not need.</a:t>
            </a:r>
          </a:p>
          <a:p>
            <a:r>
              <a:rPr lang="en-US" dirty="0"/>
              <a:t> </a:t>
            </a:r>
          </a:p>
          <a:p>
            <a:r>
              <a:rPr lang="en-US" dirty="0"/>
              <a:t>Take your time folks and read the steps thoroughly.</a:t>
            </a:r>
          </a:p>
          <a:p>
            <a:r>
              <a:rPr lang="en-US" dirty="0"/>
              <a:t> </a:t>
            </a:r>
          </a:p>
          <a:p>
            <a:r>
              <a:rPr lang="en-US" dirty="0"/>
              <a:t>Once you have made copies of the marked sheets go back through and with a highlighter highlight the line of each random sample selection.</a:t>
            </a:r>
          </a:p>
          <a:p>
            <a:r>
              <a:rPr lang="en-US" dirty="0"/>
              <a:t> </a:t>
            </a:r>
          </a:p>
          <a:p>
            <a:r>
              <a:rPr lang="en-US" dirty="0"/>
              <a:t>You then transmit those highlighted sheets to the County.  In Flagstaff we are lucky enough to have our County Recorder within walking distance so we hand deliver our petitions.</a:t>
            </a:r>
          </a:p>
          <a:p>
            <a:r>
              <a:rPr lang="en-US" dirty="0"/>
              <a:t> </a:t>
            </a:r>
          </a:p>
          <a:p>
            <a:r>
              <a:rPr lang="en-US" dirty="0"/>
              <a:t>The County then has 15 days to complete their certification.</a:t>
            </a:r>
          </a:p>
          <a:p>
            <a:r>
              <a:rPr lang="en-US" dirty="0"/>
              <a:t> </a:t>
            </a:r>
          </a:p>
          <a:p>
            <a:r>
              <a:rPr lang="en-US" dirty="0"/>
              <a:t>If someone wishes to challenge the number of signatures certified they must do so within 5 calendar days of when the Recorder notifies the Clerk of the number of certified signatures.</a:t>
            </a:r>
          </a:p>
        </p:txBody>
      </p:sp>
      <p:sp>
        <p:nvSpPr>
          <p:cNvPr id="4" name="Slide Number Placeholder 3"/>
          <p:cNvSpPr>
            <a:spLocks noGrp="1"/>
          </p:cNvSpPr>
          <p:nvPr>
            <p:ph type="sldNum" sz="quarter" idx="10"/>
          </p:nvPr>
        </p:nvSpPr>
        <p:spPr/>
        <p:txBody>
          <a:bodyPr/>
          <a:lstStyle/>
          <a:p>
            <a:fld id="{75708242-057D-4E79-BDDB-C44D994763DA}" type="slidenum">
              <a:rPr lang="en-US" smtClean="0"/>
              <a:t>29</a:t>
            </a:fld>
            <a:endParaRPr lang="en-US"/>
          </a:p>
        </p:txBody>
      </p:sp>
    </p:spTree>
    <p:extLst>
      <p:ext uri="{BB962C8B-B14F-4D97-AF65-F5344CB8AC3E}">
        <p14:creationId xmlns:p14="http://schemas.microsoft.com/office/powerpoint/2010/main" val="176348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LB</a:t>
            </a:r>
          </a:p>
          <a:p>
            <a:endParaRPr lang="en-US" sz="1800" dirty="0"/>
          </a:p>
          <a:p>
            <a:r>
              <a:rPr lang="en-US" sz="1800" dirty="0"/>
              <a:t>An initiative is a new law or ordinance that is INITIATED by the electors</a:t>
            </a:r>
          </a:p>
          <a:p>
            <a:endParaRPr lang="en-US" sz="1800" dirty="0"/>
          </a:p>
          <a:p>
            <a:r>
              <a:rPr lang="en-US" sz="1800" dirty="0"/>
              <a:t>A referendum is an ordinance adopted by the Council, but referred to the electors for the final decision</a:t>
            </a:r>
          </a:p>
        </p:txBody>
      </p:sp>
      <p:sp>
        <p:nvSpPr>
          <p:cNvPr id="4" name="Slide Number Placeholder 3"/>
          <p:cNvSpPr>
            <a:spLocks noGrp="1"/>
          </p:cNvSpPr>
          <p:nvPr>
            <p:ph type="sldNum" sz="quarter" idx="10"/>
          </p:nvPr>
        </p:nvSpPr>
        <p:spPr/>
        <p:txBody>
          <a:bodyPr/>
          <a:lstStyle/>
          <a:p>
            <a:fld id="{75708242-057D-4E79-BDDB-C44D994763DA}" type="slidenum">
              <a:rPr lang="en-US" smtClean="0"/>
              <a:t>3</a:t>
            </a:fld>
            <a:endParaRPr lang="en-US"/>
          </a:p>
        </p:txBody>
      </p:sp>
    </p:spTree>
    <p:extLst>
      <p:ext uri="{BB962C8B-B14F-4D97-AF65-F5344CB8AC3E}">
        <p14:creationId xmlns:p14="http://schemas.microsoft.com/office/powerpoint/2010/main" val="196533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a:p>
            <a:r>
              <a:rPr lang="en-US" sz="1800" dirty="0"/>
              <a:t>Within 72 hours of receiving the County certification the Clerk will determine the total number of valid signatures by determining the percentage of all signatures found to be invalid in the random sample and applying that percentage to the signatures remaining.</a:t>
            </a:r>
          </a:p>
          <a:p>
            <a:r>
              <a:rPr lang="en-US" sz="1800" dirty="0"/>
              <a:t> </a:t>
            </a:r>
          </a:p>
          <a:p>
            <a:r>
              <a:rPr lang="en-US" sz="1800" dirty="0"/>
              <a:t>If the number of signatures is sufficient then a final receipt is issued to the applicant with a copy of the County certification.</a:t>
            </a:r>
          </a:p>
          <a:p>
            <a:r>
              <a:rPr lang="en-US" sz="1800" dirty="0"/>
              <a:t> </a:t>
            </a:r>
          </a:p>
          <a:p>
            <a:r>
              <a:rPr lang="en-US" sz="1800" dirty="0"/>
              <a:t>If the number of signatures is less than the minimum required then a final receipt is issued and the original signature sheets and a copy of the County certification are returned to the applicant, (but only after the time for challenging has passed).</a:t>
            </a:r>
          </a:p>
        </p:txBody>
      </p:sp>
      <p:sp>
        <p:nvSpPr>
          <p:cNvPr id="4" name="Slide Number Placeholder 3"/>
          <p:cNvSpPr>
            <a:spLocks noGrp="1"/>
          </p:cNvSpPr>
          <p:nvPr>
            <p:ph type="sldNum" sz="quarter" idx="10"/>
          </p:nvPr>
        </p:nvSpPr>
        <p:spPr/>
        <p:txBody>
          <a:bodyPr/>
          <a:lstStyle/>
          <a:p>
            <a:fld id="{75708242-057D-4E79-BDDB-C44D994763DA}" type="slidenum">
              <a:rPr lang="en-US" smtClean="0"/>
              <a:t>30</a:t>
            </a:fld>
            <a:endParaRPr lang="en-US"/>
          </a:p>
        </p:txBody>
      </p:sp>
    </p:spTree>
    <p:extLst>
      <p:ext uri="{BB962C8B-B14F-4D97-AF65-F5344CB8AC3E}">
        <p14:creationId xmlns:p14="http://schemas.microsoft.com/office/powerpoint/2010/main" val="1095646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endParaRPr lang="en-US" sz="1800" dirty="0"/>
          </a:p>
          <a:p>
            <a:r>
              <a:rPr lang="en-US" sz="1800" dirty="0"/>
              <a:t>SS</a:t>
            </a:r>
          </a:p>
          <a:p>
            <a:r>
              <a:rPr lang="en-US" sz="1800" dirty="0"/>
              <a:t>This is the final receipt issued in Flagstaff. Again, we include the number of sheets removed and why, the number of signatures removed and why and then the results from the County. We then show the calculation of applying the random sample results to the total number of valid signatures.</a:t>
            </a:r>
          </a:p>
          <a:p>
            <a:r>
              <a:rPr lang="en-US" sz="1800" dirty="0"/>
              <a:t> </a:t>
            </a:r>
          </a:p>
          <a:p>
            <a:r>
              <a:rPr lang="en-US" sz="1800" dirty="0"/>
              <a:t>Lastly we indicate whether or not the remaining signatures satisfy the requirements to be placed on the ballot.</a:t>
            </a:r>
          </a:p>
          <a:p>
            <a:r>
              <a:rPr lang="en-US" sz="1800" dirty="0"/>
              <a:t> </a:t>
            </a:r>
          </a:p>
          <a:p>
            <a:r>
              <a:rPr lang="en-US" sz="1800" dirty="0"/>
              <a:t>The language in the receipt can be modified to address insufficient signatures as well.</a:t>
            </a:r>
          </a:p>
        </p:txBody>
      </p:sp>
      <p:sp>
        <p:nvSpPr>
          <p:cNvPr id="4" name="Slide Number Placeholder 3"/>
          <p:cNvSpPr>
            <a:spLocks noGrp="1"/>
          </p:cNvSpPr>
          <p:nvPr>
            <p:ph type="sldNum" sz="quarter" idx="10"/>
          </p:nvPr>
        </p:nvSpPr>
        <p:spPr/>
        <p:txBody>
          <a:bodyPr/>
          <a:lstStyle/>
          <a:p>
            <a:fld id="{75708242-057D-4E79-BDDB-C44D994763DA}" type="slidenum">
              <a:rPr lang="en-US" smtClean="0"/>
              <a:t>31</a:t>
            </a:fld>
            <a:endParaRPr lang="en-US"/>
          </a:p>
        </p:txBody>
      </p:sp>
    </p:spTree>
    <p:extLst>
      <p:ext uri="{BB962C8B-B14F-4D97-AF65-F5344CB8AC3E}">
        <p14:creationId xmlns:p14="http://schemas.microsoft.com/office/powerpoint/2010/main" val="21986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SS</a:t>
            </a:r>
          </a:p>
        </p:txBody>
      </p:sp>
      <p:sp>
        <p:nvSpPr>
          <p:cNvPr id="4" name="Slide Number Placeholder 3"/>
          <p:cNvSpPr>
            <a:spLocks noGrp="1"/>
          </p:cNvSpPr>
          <p:nvPr>
            <p:ph type="sldNum" sz="quarter" idx="10"/>
          </p:nvPr>
        </p:nvSpPr>
        <p:spPr/>
        <p:txBody>
          <a:bodyPr/>
          <a:lstStyle/>
          <a:p>
            <a:fld id="{75708242-057D-4E79-BDDB-C44D994763DA}" type="slidenum">
              <a:rPr lang="en-US" smtClean="0"/>
              <a:t>32</a:t>
            </a:fld>
            <a:endParaRPr lang="en-US"/>
          </a:p>
        </p:txBody>
      </p:sp>
    </p:spTree>
    <p:extLst>
      <p:ext uri="{BB962C8B-B14F-4D97-AF65-F5344CB8AC3E}">
        <p14:creationId xmlns:p14="http://schemas.microsoft.com/office/powerpoint/2010/main" val="4020181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708242-057D-4E79-BDDB-C44D994763DA}" type="slidenum">
              <a:rPr lang="en-US" smtClean="0"/>
              <a:t>33</a:t>
            </a:fld>
            <a:endParaRPr lang="en-US"/>
          </a:p>
        </p:txBody>
      </p:sp>
    </p:spTree>
    <p:extLst>
      <p:ext uri="{BB962C8B-B14F-4D97-AF65-F5344CB8AC3E}">
        <p14:creationId xmlns:p14="http://schemas.microsoft.com/office/powerpoint/2010/main" val="328996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LB</a:t>
            </a:r>
          </a:p>
          <a:p>
            <a:endParaRPr lang="en-US" sz="1800" dirty="0"/>
          </a:p>
          <a:p>
            <a:r>
              <a:rPr lang="en-US" sz="1800" dirty="0"/>
              <a:t>The Initiative and Referendum process is governed by the State Constitution and Title 19 of the Arizona Revised Statutes. We highly recommend that you get familiar with these and stay familiar with them. </a:t>
            </a:r>
          </a:p>
          <a:p>
            <a:endParaRPr lang="en-US" sz="1800" dirty="0"/>
          </a:p>
        </p:txBody>
      </p:sp>
      <p:sp>
        <p:nvSpPr>
          <p:cNvPr id="4" name="Slide Number Placeholder 3"/>
          <p:cNvSpPr>
            <a:spLocks noGrp="1"/>
          </p:cNvSpPr>
          <p:nvPr>
            <p:ph type="sldNum" sz="quarter" idx="10"/>
          </p:nvPr>
        </p:nvSpPr>
        <p:spPr/>
        <p:txBody>
          <a:bodyPr/>
          <a:lstStyle/>
          <a:p>
            <a:fld id="{75708242-057D-4E79-BDDB-C44D994763DA}" type="slidenum">
              <a:rPr lang="en-US" smtClean="0"/>
              <a:t>4</a:t>
            </a:fld>
            <a:endParaRPr lang="en-US"/>
          </a:p>
        </p:txBody>
      </p:sp>
    </p:spTree>
    <p:extLst>
      <p:ext uri="{BB962C8B-B14F-4D97-AF65-F5344CB8AC3E}">
        <p14:creationId xmlns:p14="http://schemas.microsoft.com/office/powerpoint/2010/main" val="384956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endParaRPr lang="en-US" sz="1800" dirty="0"/>
          </a:p>
          <a:p>
            <a:r>
              <a:rPr lang="en-US" sz="1800" dirty="0"/>
              <a:t>LB</a:t>
            </a:r>
          </a:p>
          <a:p>
            <a:endParaRPr lang="en-US" sz="1800" dirty="0"/>
          </a:p>
          <a:p>
            <a:r>
              <a:rPr lang="en-US" sz="1800" dirty="0"/>
              <a:t>Power of the initiative – 15% of the qualified…</a:t>
            </a:r>
          </a:p>
          <a:p>
            <a:endParaRPr lang="en-US" sz="1800" dirty="0"/>
          </a:p>
          <a:p>
            <a:r>
              <a:rPr lang="en-US" sz="1800" dirty="0"/>
              <a:t>10% may propose the referendum on legislation</a:t>
            </a:r>
          </a:p>
          <a:p>
            <a:endParaRPr lang="en-US" sz="1800" dirty="0"/>
          </a:p>
          <a:p>
            <a:br>
              <a:rPr lang="en-US" sz="1800" dirty="0"/>
            </a:br>
            <a:r>
              <a:rPr lang="en-US" sz="1800" dirty="0"/>
              <a:t>Both of these read …%of the qualified electors…. </a:t>
            </a:r>
          </a:p>
          <a:p>
            <a:endParaRPr lang="en-US" sz="1800" dirty="0"/>
          </a:p>
        </p:txBody>
      </p:sp>
      <p:sp>
        <p:nvSpPr>
          <p:cNvPr id="4" name="Slide Number Placeholder 3"/>
          <p:cNvSpPr>
            <a:spLocks noGrp="1"/>
          </p:cNvSpPr>
          <p:nvPr>
            <p:ph type="sldNum" sz="quarter" idx="10"/>
          </p:nvPr>
        </p:nvSpPr>
        <p:spPr/>
        <p:txBody>
          <a:bodyPr/>
          <a:lstStyle/>
          <a:p>
            <a:fld id="{75708242-057D-4E79-BDDB-C44D994763DA}" type="slidenum">
              <a:rPr lang="en-US" smtClean="0"/>
              <a:t>5</a:t>
            </a:fld>
            <a:endParaRPr lang="en-US"/>
          </a:p>
        </p:txBody>
      </p:sp>
    </p:spTree>
    <p:extLst>
      <p:ext uri="{BB962C8B-B14F-4D97-AF65-F5344CB8AC3E}">
        <p14:creationId xmlns:p14="http://schemas.microsoft.com/office/powerpoint/2010/main" val="268558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LB</a:t>
            </a:r>
          </a:p>
          <a:p>
            <a:endParaRPr lang="en-US" sz="1800" dirty="0"/>
          </a:p>
          <a:p>
            <a:r>
              <a:rPr lang="en-US" sz="1800" dirty="0"/>
              <a:t>As we see in ARS 19-143A, the 15% is further described as the whole number of votes cast…</a:t>
            </a:r>
          </a:p>
        </p:txBody>
      </p:sp>
      <p:sp>
        <p:nvSpPr>
          <p:cNvPr id="4" name="Slide Number Placeholder 3"/>
          <p:cNvSpPr>
            <a:spLocks noGrp="1"/>
          </p:cNvSpPr>
          <p:nvPr>
            <p:ph type="sldNum" sz="quarter" idx="10"/>
          </p:nvPr>
        </p:nvSpPr>
        <p:spPr/>
        <p:txBody>
          <a:bodyPr/>
          <a:lstStyle/>
          <a:p>
            <a:fld id="{75708242-057D-4E79-BDDB-C44D994763DA}" type="slidenum">
              <a:rPr lang="en-US" smtClean="0"/>
              <a:t>6</a:t>
            </a:fld>
            <a:endParaRPr lang="en-US"/>
          </a:p>
        </p:txBody>
      </p:sp>
    </p:spTree>
    <p:extLst>
      <p:ext uri="{BB962C8B-B14F-4D97-AF65-F5344CB8AC3E}">
        <p14:creationId xmlns:p14="http://schemas.microsoft.com/office/powerpoint/2010/main" val="214775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LB</a:t>
            </a:r>
          </a:p>
          <a:p>
            <a:endParaRPr lang="en-US" sz="1800" dirty="0"/>
          </a:p>
          <a:p>
            <a:r>
              <a:rPr lang="en-US" sz="1800" dirty="0"/>
              <a:t>And under ARS 19-142A it also reads</a:t>
            </a:r>
          </a:p>
          <a:p>
            <a:endParaRPr lang="en-US" sz="1800" dirty="0"/>
          </a:p>
          <a:p>
            <a:r>
              <a:rPr lang="en-US" sz="1800" dirty="0"/>
              <a:t>…whole number of votes cast….</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75708242-057D-4E79-BDDB-C44D994763DA}" type="slidenum">
              <a:rPr lang="en-US" smtClean="0"/>
              <a:t>7</a:t>
            </a:fld>
            <a:endParaRPr lang="en-US"/>
          </a:p>
        </p:txBody>
      </p:sp>
    </p:spTree>
    <p:extLst>
      <p:ext uri="{BB962C8B-B14F-4D97-AF65-F5344CB8AC3E}">
        <p14:creationId xmlns:p14="http://schemas.microsoft.com/office/powerpoint/2010/main" val="103959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LB</a:t>
            </a:r>
          </a:p>
          <a:p>
            <a:endParaRPr lang="en-US" dirty="0"/>
          </a:p>
          <a:p>
            <a:endParaRPr lang="en-US" dirty="0"/>
          </a:p>
        </p:txBody>
      </p:sp>
      <p:sp>
        <p:nvSpPr>
          <p:cNvPr id="4" name="Slide Number Placeholder 3"/>
          <p:cNvSpPr>
            <a:spLocks noGrp="1"/>
          </p:cNvSpPr>
          <p:nvPr>
            <p:ph type="sldNum" sz="quarter" idx="10"/>
          </p:nvPr>
        </p:nvSpPr>
        <p:spPr/>
        <p:txBody>
          <a:bodyPr/>
          <a:lstStyle/>
          <a:p>
            <a:fld id="{75708242-057D-4E79-BDDB-C44D994763DA}" type="slidenum">
              <a:rPr lang="en-US" smtClean="0"/>
              <a:t>8</a:t>
            </a:fld>
            <a:endParaRPr lang="en-US"/>
          </a:p>
        </p:txBody>
      </p:sp>
    </p:spTree>
    <p:extLst>
      <p:ext uri="{BB962C8B-B14F-4D97-AF65-F5344CB8AC3E}">
        <p14:creationId xmlns:p14="http://schemas.microsoft.com/office/powerpoint/2010/main" val="83498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6725"/>
            <a:ext cx="5575300" cy="3136900"/>
          </a:xfrm>
        </p:spPr>
      </p:sp>
      <p:sp>
        <p:nvSpPr>
          <p:cNvPr id="3" name="Notes Placeholder 2"/>
          <p:cNvSpPr>
            <a:spLocks noGrp="1"/>
          </p:cNvSpPr>
          <p:nvPr>
            <p:ph type="body" idx="1"/>
          </p:nvPr>
        </p:nvSpPr>
        <p:spPr/>
        <p:txBody>
          <a:bodyPr/>
          <a:lstStyle/>
          <a:p>
            <a:r>
              <a:rPr lang="en-US" sz="1800" dirty="0"/>
              <a:t>LB</a:t>
            </a:r>
          </a:p>
          <a:p>
            <a:endParaRPr lang="en-US" sz="1800" dirty="0"/>
          </a:p>
        </p:txBody>
      </p:sp>
      <p:sp>
        <p:nvSpPr>
          <p:cNvPr id="4" name="Slide Number Placeholder 3"/>
          <p:cNvSpPr>
            <a:spLocks noGrp="1"/>
          </p:cNvSpPr>
          <p:nvPr>
            <p:ph type="sldNum" sz="quarter" idx="10"/>
          </p:nvPr>
        </p:nvSpPr>
        <p:spPr/>
        <p:txBody>
          <a:bodyPr/>
          <a:lstStyle/>
          <a:p>
            <a:fld id="{75708242-057D-4E79-BDDB-C44D994763DA}" type="slidenum">
              <a:rPr lang="en-US" smtClean="0"/>
              <a:t>9</a:t>
            </a:fld>
            <a:endParaRPr lang="en-US"/>
          </a:p>
        </p:txBody>
      </p:sp>
    </p:spTree>
    <p:extLst>
      <p:ext uri="{BB962C8B-B14F-4D97-AF65-F5344CB8AC3E}">
        <p14:creationId xmlns:p14="http://schemas.microsoft.com/office/powerpoint/2010/main" val="297278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FFBB0A5-1028-48E9-9979-3D9D251E8502}" type="datetimeFigureOut">
              <a:rPr lang="en-US" smtClean="0"/>
              <a:t>7/16/2019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48B40C2-9A3B-4D8C-AC27-32DCF5BF9CFE}" type="slidenum">
              <a:rPr lang="en-US" smtClean="0"/>
              <a:t>‹#›</a:t>
            </a:fld>
            <a:endParaRPr lang="en-US"/>
          </a:p>
        </p:txBody>
      </p:sp>
    </p:spTree>
    <p:extLst>
      <p:ext uri="{BB962C8B-B14F-4D97-AF65-F5344CB8AC3E}">
        <p14:creationId xmlns:p14="http://schemas.microsoft.com/office/powerpoint/2010/main" val="423479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FBB0A5-1028-48E9-9979-3D9D251E850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40C2-9A3B-4D8C-AC27-32DCF5BF9CFE}" type="slidenum">
              <a:rPr lang="en-US" smtClean="0"/>
              <a:t>‹#›</a:t>
            </a:fld>
            <a:endParaRPr lang="en-US"/>
          </a:p>
        </p:txBody>
      </p:sp>
    </p:spTree>
    <p:extLst>
      <p:ext uri="{BB962C8B-B14F-4D97-AF65-F5344CB8AC3E}">
        <p14:creationId xmlns:p14="http://schemas.microsoft.com/office/powerpoint/2010/main" val="301382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FFBB0A5-1028-48E9-9979-3D9D251E8502}" type="datetimeFigureOut">
              <a:rPr lang="en-US" smtClean="0"/>
              <a:t>7/16/2019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48B40C2-9A3B-4D8C-AC27-32DCF5BF9CFE}" type="slidenum">
              <a:rPr lang="en-US" smtClean="0"/>
              <a:t>‹#›</a:t>
            </a:fld>
            <a:endParaRPr lang="en-US"/>
          </a:p>
        </p:txBody>
      </p:sp>
    </p:spTree>
    <p:extLst>
      <p:ext uri="{BB962C8B-B14F-4D97-AF65-F5344CB8AC3E}">
        <p14:creationId xmlns:p14="http://schemas.microsoft.com/office/powerpoint/2010/main" val="227026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FBB0A5-1028-48E9-9979-3D9D251E850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F48B40C2-9A3B-4D8C-AC27-32DCF5BF9CFE}" type="slidenum">
              <a:rPr lang="en-US" smtClean="0"/>
              <a:t>‹#›</a:t>
            </a:fld>
            <a:endParaRPr lang="en-US"/>
          </a:p>
        </p:txBody>
      </p:sp>
    </p:spTree>
    <p:extLst>
      <p:ext uri="{BB962C8B-B14F-4D97-AF65-F5344CB8AC3E}">
        <p14:creationId xmlns:p14="http://schemas.microsoft.com/office/powerpoint/2010/main" val="74026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FFBB0A5-1028-48E9-9979-3D9D251E8502}" type="datetimeFigureOut">
              <a:rPr lang="en-US" smtClean="0"/>
              <a:t>7/16/2019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48B40C2-9A3B-4D8C-AC27-32DCF5BF9CFE}" type="slidenum">
              <a:rPr lang="en-US" smtClean="0"/>
              <a:t>‹#›</a:t>
            </a:fld>
            <a:endParaRPr lang="en-US"/>
          </a:p>
        </p:txBody>
      </p:sp>
    </p:spTree>
    <p:extLst>
      <p:ext uri="{BB962C8B-B14F-4D97-AF65-F5344CB8AC3E}">
        <p14:creationId xmlns:p14="http://schemas.microsoft.com/office/powerpoint/2010/main" val="256008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FBB0A5-1028-48E9-9979-3D9D251E8502}"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B40C2-9A3B-4D8C-AC27-32DCF5BF9CFE}" type="slidenum">
              <a:rPr lang="en-US" smtClean="0"/>
              <a:t>‹#›</a:t>
            </a:fld>
            <a:endParaRPr lang="en-US"/>
          </a:p>
        </p:txBody>
      </p:sp>
    </p:spTree>
    <p:extLst>
      <p:ext uri="{BB962C8B-B14F-4D97-AF65-F5344CB8AC3E}">
        <p14:creationId xmlns:p14="http://schemas.microsoft.com/office/powerpoint/2010/main" val="42828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FBB0A5-1028-48E9-9979-3D9D251E8502}"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B40C2-9A3B-4D8C-AC27-32DCF5BF9CFE}" type="slidenum">
              <a:rPr lang="en-US" smtClean="0"/>
              <a:t>‹#›</a:t>
            </a:fld>
            <a:endParaRPr lang="en-US"/>
          </a:p>
        </p:txBody>
      </p:sp>
    </p:spTree>
    <p:extLst>
      <p:ext uri="{BB962C8B-B14F-4D97-AF65-F5344CB8AC3E}">
        <p14:creationId xmlns:p14="http://schemas.microsoft.com/office/powerpoint/2010/main" val="173830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FBB0A5-1028-48E9-9979-3D9D251E8502}"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B40C2-9A3B-4D8C-AC27-32DCF5BF9CFE}" type="slidenum">
              <a:rPr lang="en-US" smtClean="0"/>
              <a:t>‹#›</a:t>
            </a:fld>
            <a:endParaRPr lang="en-US"/>
          </a:p>
        </p:txBody>
      </p:sp>
    </p:spTree>
    <p:extLst>
      <p:ext uri="{BB962C8B-B14F-4D97-AF65-F5344CB8AC3E}">
        <p14:creationId xmlns:p14="http://schemas.microsoft.com/office/powerpoint/2010/main" val="44160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BB0A5-1028-48E9-9979-3D9D251E8502}"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B40C2-9A3B-4D8C-AC27-32DCF5BF9CFE}" type="slidenum">
              <a:rPr lang="en-US" smtClean="0"/>
              <a:t>‹#›</a:t>
            </a:fld>
            <a:endParaRPr lang="en-US"/>
          </a:p>
        </p:txBody>
      </p:sp>
    </p:spTree>
    <p:extLst>
      <p:ext uri="{BB962C8B-B14F-4D97-AF65-F5344CB8AC3E}">
        <p14:creationId xmlns:p14="http://schemas.microsoft.com/office/powerpoint/2010/main" val="354295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FFBB0A5-1028-48E9-9979-3D9D251E8502}" type="datetimeFigureOut">
              <a:rPr lang="en-US" smtClean="0"/>
              <a:t>7/16/2019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48B40C2-9A3B-4D8C-AC27-32DCF5BF9CFE}" type="slidenum">
              <a:rPr lang="en-US" smtClean="0"/>
              <a:t>‹#›</a:t>
            </a:fld>
            <a:endParaRPr lang="en-US"/>
          </a:p>
        </p:txBody>
      </p:sp>
    </p:spTree>
    <p:extLst>
      <p:ext uri="{BB962C8B-B14F-4D97-AF65-F5344CB8AC3E}">
        <p14:creationId xmlns:p14="http://schemas.microsoft.com/office/powerpoint/2010/main" val="3678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FBB0A5-1028-48E9-9979-3D9D251E8502}"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B40C2-9A3B-4D8C-AC27-32DCF5BF9CFE}" type="slidenum">
              <a:rPr lang="en-US" smtClean="0"/>
              <a:t>‹#›</a:t>
            </a:fld>
            <a:endParaRPr lang="en-US"/>
          </a:p>
        </p:txBody>
      </p:sp>
    </p:spTree>
    <p:extLst>
      <p:ext uri="{BB962C8B-B14F-4D97-AF65-F5344CB8AC3E}">
        <p14:creationId xmlns:p14="http://schemas.microsoft.com/office/powerpoint/2010/main" val="67895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FFBB0A5-1028-48E9-9979-3D9D251E8502}" type="datetimeFigureOut">
              <a:rPr lang="en-US" smtClean="0"/>
              <a:t>7/16/2019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48B40C2-9A3B-4D8C-AC27-32DCF5BF9CF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458779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964" y="2761278"/>
            <a:ext cx="11029615" cy="1497507"/>
          </a:xfrm>
        </p:spPr>
        <p:txBody>
          <a:bodyPr>
            <a:normAutofit fontScale="90000"/>
          </a:bodyPr>
          <a:lstStyle/>
          <a:p>
            <a:r>
              <a:rPr lang="en-US" sz="6000" dirty="0"/>
              <a:t>Initiative - Referendum</a:t>
            </a:r>
            <a:br>
              <a:rPr lang="en-US" sz="6000" dirty="0"/>
            </a:br>
            <a:r>
              <a:rPr lang="en-US" dirty="0"/>
              <a:t>AMCA Elections Training 2019</a:t>
            </a:r>
            <a:endParaRPr lang="en-US" cap="none" dirty="0"/>
          </a:p>
        </p:txBody>
      </p:sp>
      <p:sp>
        <p:nvSpPr>
          <p:cNvPr id="3" name="Subtitle 2"/>
          <p:cNvSpPr>
            <a:spLocks noGrp="1"/>
          </p:cNvSpPr>
          <p:nvPr>
            <p:ph type="body" idx="1"/>
          </p:nvPr>
        </p:nvSpPr>
        <p:spPr>
          <a:xfrm>
            <a:off x="1720734" y="5035091"/>
            <a:ext cx="9983585" cy="1390309"/>
          </a:xfrm>
        </p:spPr>
        <p:txBody>
          <a:bodyPr>
            <a:normAutofit fontScale="62500" lnSpcReduction="20000"/>
          </a:bodyPr>
          <a:lstStyle/>
          <a:p>
            <a:endParaRPr lang="en-US" dirty="0"/>
          </a:p>
          <a:p>
            <a:pPr algn="just"/>
            <a:r>
              <a:rPr lang="en-US" sz="2900" dirty="0">
                <a:solidFill>
                  <a:schemeClr val="bg1"/>
                </a:solidFill>
              </a:rPr>
              <a:t>Stacy Saltzburg, MMC			                     Elizabeth A. Burke, MMC</a:t>
            </a:r>
          </a:p>
          <a:p>
            <a:r>
              <a:rPr lang="en-US" sz="2900" dirty="0">
                <a:solidFill>
                  <a:schemeClr val="bg1"/>
                </a:solidFill>
              </a:rPr>
              <a:t>City Clerk						                      Town Clerk</a:t>
            </a:r>
          </a:p>
          <a:p>
            <a:r>
              <a:rPr lang="en-US" sz="2900" dirty="0">
                <a:solidFill>
                  <a:schemeClr val="bg1"/>
                </a:solidFill>
              </a:rPr>
              <a:t>City of Flagstaff					               Town of Fountain Hills</a:t>
            </a:r>
          </a:p>
        </p:txBody>
      </p:sp>
    </p:spTree>
    <p:extLst>
      <p:ext uri="{BB962C8B-B14F-4D97-AF65-F5344CB8AC3E}">
        <p14:creationId xmlns:p14="http://schemas.microsoft.com/office/powerpoint/2010/main" val="423922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83" y="303244"/>
            <a:ext cx="10894937" cy="1485900"/>
          </a:xfrm>
        </p:spPr>
        <p:txBody>
          <a:bodyPr>
            <a:normAutofit/>
          </a:bodyPr>
          <a:lstStyle/>
          <a:p>
            <a:r>
              <a:rPr lang="en-US" sz="4000" dirty="0"/>
              <a:t>Initiative / REFERENDUM Packet</a:t>
            </a:r>
            <a:endParaRPr lang="en-US" sz="4000" cap="none" dirty="0"/>
          </a:p>
        </p:txBody>
      </p:sp>
      <p:sp>
        <p:nvSpPr>
          <p:cNvPr id="3" name="Content Placeholder 2"/>
          <p:cNvSpPr>
            <a:spLocks noGrp="1"/>
          </p:cNvSpPr>
          <p:nvPr>
            <p:ph idx="1"/>
          </p:nvPr>
        </p:nvSpPr>
        <p:spPr>
          <a:xfrm>
            <a:off x="1371600" y="1913098"/>
            <a:ext cx="9601200" cy="4590661"/>
          </a:xfrm>
        </p:spPr>
        <p:txBody>
          <a:bodyPr>
            <a:normAutofit/>
          </a:bodyPr>
          <a:lstStyle/>
          <a:p>
            <a:pPr>
              <a:buClrTx/>
            </a:pPr>
            <a:r>
              <a:rPr lang="en-US" sz="2400" dirty="0">
                <a:solidFill>
                  <a:schemeClr val="tx1"/>
                </a:solidFill>
              </a:rPr>
              <a:t>Recap of Forms/Signature Requirements</a:t>
            </a:r>
          </a:p>
          <a:p>
            <a:pPr>
              <a:buClrTx/>
            </a:pPr>
            <a:r>
              <a:rPr lang="en-US" sz="2400" dirty="0">
                <a:solidFill>
                  <a:schemeClr val="tx1"/>
                </a:solidFill>
              </a:rPr>
              <a:t>Memo for Applicants of Initiative / Referendum Serial Number</a:t>
            </a:r>
          </a:p>
          <a:p>
            <a:pPr>
              <a:buClrTx/>
            </a:pPr>
            <a:r>
              <a:rPr lang="en-US" sz="2400" dirty="0">
                <a:solidFill>
                  <a:schemeClr val="tx1"/>
                </a:solidFill>
              </a:rPr>
              <a:t>Application for Initiative / Referendum Serial Number</a:t>
            </a:r>
          </a:p>
          <a:p>
            <a:pPr>
              <a:buClrTx/>
            </a:pPr>
            <a:r>
              <a:rPr lang="en-US" sz="2400" dirty="0">
                <a:solidFill>
                  <a:schemeClr val="tx1"/>
                </a:solidFill>
              </a:rPr>
              <a:t>Initiative OR Referendum Petition (English and Spanish)</a:t>
            </a:r>
          </a:p>
          <a:p>
            <a:pPr>
              <a:buClrTx/>
            </a:pPr>
            <a:r>
              <a:rPr lang="en-US" sz="2400" dirty="0">
                <a:solidFill>
                  <a:schemeClr val="tx1"/>
                </a:solidFill>
              </a:rPr>
              <a:t>Initiative, Referendum and Recall Handbook (SOS)</a:t>
            </a:r>
          </a:p>
          <a:p>
            <a:pPr>
              <a:buClrTx/>
            </a:pPr>
            <a:r>
              <a:rPr lang="en-US" sz="2400" dirty="0">
                <a:solidFill>
                  <a:schemeClr val="tx1"/>
                </a:solidFill>
              </a:rPr>
              <a:t>Political Action Committee Statement of Organization (SOS)</a:t>
            </a:r>
          </a:p>
          <a:p>
            <a:pPr>
              <a:buClrTx/>
            </a:pPr>
            <a:r>
              <a:rPr lang="en-US" sz="2400" dirty="0">
                <a:solidFill>
                  <a:schemeClr val="tx1"/>
                </a:solidFill>
              </a:rPr>
              <a:t>Campaign Finance Handbook (SOS)</a:t>
            </a:r>
          </a:p>
          <a:p>
            <a:pPr>
              <a:buClrTx/>
            </a:pPr>
            <a:r>
              <a:rPr lang="en-US" sz="2400" dirty="0">
                <a:solidFill>
                  <a:schemeClr val="tx1"/>
                </a:solidFill>
              </a:rPr>
              <a:t>Campaign Finance Report Forms (SOS)</a:t>
            </a:r>
          </a:p>
          <a:p>
            <a:pPr>
              <a:buClrTx/>
            </a:pPr>
            <a:r>
              <a:rPr lang="en-US" sz="2400" dirty="0">
                <a:solidFill>
                  <a:schemeClr val="tx1"/>
                </a:solidFill>
              </a:rPr>
              <a:t>Political Action Committee Termination Statement (SOS)</a:t>
            </a:r>
          </a:p>
        </p:txBody>
      </p:sp>
    </p:spTree>
    <p:extLst>
      <p:ext uri="{BB962C8B-B14F-4D97-AF65-F5344CB8AC3E}">
        <p14:creationId xmlns:p14="http://schemas.microsoft.com/office/powerpoint/2010/main" val="198851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clerk’s role in an initiative or referendum</a:t>
            </a:r>
          </a:p>
        </p:txBody>
      </p:sp>
      <p:sp>
        <p:nvSpPr>
          <p:cNvPr id="3" name="Content Placeholder 2"/>
          <p:cNvSpPr>
            <a:spLocks noGrp="1"/>
          </p:cNvSpPr>
          <p:nvPr>
            <p:ph idx="1"/>
          </p:nvPr>
        </p:nvSpPr>
        <p:spPr>
          <a:xfrm>
            <a:off x="581192" y="2180496"/>
            <a:ext cx="11179884" cy="4535614"/>
          </a:xfrm>
        </p:spPr>
        <p:txBody>
          <a:bodyPr>
            <a:normAutofit lnSpcReduction="10000"/>
          </a:bodyPr>
          <a:lstStyle/>
          <a:p>
            <a:pPr marL="0" indent="0">
              <a:buClrTx/>
              <a:buNone/>
            </a:pPr>
            <a:endParaRPr lang="en-US" sz="2400" dirty="0">
              <a:solidFill>
                <a:schemeClr val="tx1"/>
              </a:solidFill>
            </a:endParaRPr>
          </a:p>
          <a:p>
            <a:pPr marL="0" indent="0">
              <a:buClrTx/>
              <a:buNone/>
            </a:pPr>
            <a:r>
              <a:rPr lang="en-US" sz="2400" dirty="0">
                <a:solidFill>
                  <a:schemeClr val="tx1"/>
                </a:solidFill>
              </a:rPr>
              <a:t>The Clerk is the filing officer for the city/town and:</a:t>
            </a:r>
          </a:p>
          <a:p>
            <a:pPr marL="0" indent="0">
              <a:buClrTx/>
              <a:buNone/>
            </a:pPr>
            <a:endParaRPr lang="en-US" sz="900" dirty="0">
              <a:solidFill>
                <a:schemeClr val="tx1"/>
              </a:solidFill>
            </a:endParaRPr>
          </a:p>
          <a:p>
            <a:pPr>
              <a:buClrTx/>
            </a:pPr>
            <a:r>
              <a:rPr lang="en-US" sz="2400" dirty="0">
                <a:solidFill>
                  <a:schemeClr val="tx1"/>
                </a:solidFill>
              </a:rPr>
              <a:t>Receives a completed Application for Serial Number from an applicant ALONG WITH a Statement of Organization for an Initiative or Referendum</a:t>
            </a:r>
          </a:p>
          <a:p>
            <a:pPr>
              <a:buClrTx/>
            </a:pPr>
            <a:r>
              <a:rPr lang="en-US" sz="2400" dirty="0">
                <a:solidFill>
                  <a:schemeClr val="tx1"/>
                </a:solidFill>
              </a:rPr>
              <a:t>Assigns the petition serial number for an Initiative or Referendum</a:t>
            </a:r>
          </a:p>
          <a:p>
            <a:pPr>
              <a:buClrTx/>
            </a:pPr>
            <a:r>
              <a:rPr lang="en-US" sz="2400" dirty="0">
                <a:solidFill>
                  <a:schemeClr val="tx1"/>
                </a:solidFill>
              </a:rPr>
              <a:t>Receives and reviews initiative/referendum petitions for completeness and qualification</a:t>
            </a:r>
          </a:p>
          <a:p>
            <a:pPr>
              <a:buClrTx/>
            </a:pPr>
            <a:r>
              <a:rPr lang="en-US" sz="2400" dirty="0">
                <a:solidFill>
                  <a:schemeClr val="tx1"/>
                </a:solidFill>
              </a:rPr>
              <a:t>Works with County on signature verification</a:t>
            </a:r>
          </a:p>
          <a:p>
            <a:pPr>
              <a:buClrTx/>
            </a:pPr>
            <a:r>
              <a:rPr lang="en-US" sz="2400" dirty="0">
                <a:solidFill>
                  <a:schemeClr val="tx1"/>
                </a:solidFill>
              </a:rPr>
              <a:t>If successful, prepares ballot wording and Information Packet for election</a:t>
            </a:r>
          </a:p>
          <a:p>
            <a:pPr>
              <a:buClrTx/>
            </a:pPr>
            <a:r>
              <a:rPr lang="en-US" sz="2400" dirty="0">
                <a:solidFill>
                  <a:schemeClr val="tx1"/>
                </a:solidFill>
              </a:rPr>
              <a:t>Receives arguments for / against question on ballot</a:t>
            </a:r>
          </a:p>
          <a:p>
            <a:pPr marL="0" indent="0">
              <a:buClrTx/>
              <a:buNone/>
            </a:pPr>
            <a:endParaRPr lang="en-US" dirty="0">
              <a:solidFill>
                <a:schemeClr val="tx1"/>
              </a:solidFill>
            </a:endParaRPr>
          </a:p>
          <a:p>
            <a:pPr>
              <a:buClrTx/>
            </a:pPr>
            <a:endParaRPr lang="en-US" dirty="0">
              <a:solidFill>
                <a:schemeClr val="tx1"/>
              </a:solidFill>
            </a:endParaRPr>
          </a:p>
        </p:txBody>
      </p:sp>
    </p:spTree>
    <p:extLst>
      <p:ext uri="{BB962C8B-B14F-4D97-AF65-F5344CB8AC3E}">
        <p14:creationId xmlns:p14="http://schemas.microsoft.com/office/powerpoint/2010/main" val="124616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circulate INITIATIVE/REFERENDUM petitions one must…</a:t>
            </a:r>
          </a:p>
        </p:txBody>
      </p:sp>
      <p:sp>
        <p:nvSpPr>
          <p:cNvPr id="3" name="Content Placeholder 2"/>
          <p:cNvSpPr>
            <a:spLocks noGrp="1"/>
          </p:cNvSpPr>
          <p:nvPr>
            <p:ph idx="1"/>
          </p:nvPr>
        </p:nvSpPr>
        <p:spPr>
          <a:xfrm>
            <a:off x="1371600" y="1847461"/>
            <a:ext cx="10207690" cy="4282751"/>
          </a:xfrm>
        </p:spPr>
        <p:txBody>
          <a:bodyPr>
            <a:noAutofit/>
          </a:bodyPr>
          <a:lstStyle/>
          <a:p>
            <a:pPr>
              <a:buClrTx/>
            </a:pPr>
            <a:r>
              <a:rPr lang="en-US" sz="2400" dirty="0">
                <a:solidFill>
                  <a:schemeClr val="tx1"/>
                </a:solidFill>
              </a:rPr>
              <a:t>Submit an application for initiative/referendum serial number</a:t>
            </a:r>
          </a:p>
          <a:p>
            <a:pPr lvl="1"/>
            <a:r>
              <a:rPr lang="en-US" sz="2400" dirty="0">
                <a:solidFill>
                  <a:schemeClr val="tx1"/>
                </a:solidFill>
              </a:rPr>
              <a:t>Clerk assigns number (Example: IN2019-001 OR REF2019-001)</a:t>
            </a:r>
          </a:p>
          <a:p>
            <a:pPr>
              <a:buClrTx/>
            </a:pPr>
            <a:r>
              <a:rPr lang="en-US" sz="2400" dirty="0">
                <a:solidFill>
                  <a:schemeClr val="tx1"/>
                </a:solidFill>
              </a:rPr>
              <a:t>Provide a description of the principle provisions – not more than 100 words.</a:t>
            </a:r>
          </a:p>
          <a:p>
            <a:pPr>
              <a:buClrTx/>
            </a:pPr>
            <a:r>
              <a:rPr lang="en-US" sz="2400" dirty="0">
                <a:solidFill>
                  <a:schemeClr val="tx1"/>
                </a:solidFill>
              </a:rPr>
              <a:t>Provide the full and correct copy of the title and text of the measure (must be attached to all petitions). (Clerk to date/time stamp each page or title/text and that copy must be attached to petitions).</a:t>
            </a:r>
          </a:p>
          <a:p>
            <a:pPr>
              <a:buClrTx/>
            </a:pPr>
            <a:r>
              <a:rPr lang="en-US" sz="2400" dirty="0">
                <a:solidFill>
                  <a:schemeClr val="tx1"/>
                </a:solidFill>
              </a:rPr>
              <a:t>Submit a Political Action Committee Statement of Organization.</a:t>
            </a:r>
          </a:p>
          <a:p>
            <a:pPr>
              <a:buClrTx/>
            </a:pPr>
            <a:r>
              <a:rPr lang="en-US" sz="2400" dirty="0">
                <a:solidFill>
                  <a:schemeClr val="tx1"/>
                </a:solidFill>
              </a:rPr>
              <a:t>Register circulators that are not AZ residents with the Secretary of State.</a:t>
            </a:r>
          </a:p>
        </p:txBody>
      </p:sp>
    </p:spTree>
    <p:extLst>
      <p:ext uri="{BB962C8B-B14F-4D97-AF65-F5344CB8AC3E}">
        <p14:creationId xmlns:p14="http://schemas.microsoft.com/office/powerpoint/2010/main" val="3798450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1230284" y="2180496"/>
            <a:ext cx="10380523" cy="3678303"/>
          </a:xfrm>
        </p:spPr>
        <p:txBody>
          <a:bodyPr>
            <a:normAutofit/>
          </a:bodyPr>
          <a:lstStyle/>
          <a:p>
            <a:pPr>
              <a:buClrTx/>
            </a:pPr>
            <a:r>
              <a:rPr lang="en-US" sz="2400" dirty="0">
                <a:solidFill>
                  <a:schemeClr val="tx1"/>
                </a:solidFill>
              </a:rPr>
              <a:t>The next few slides lay out the process that the City of Flagstaff uses. </a:t>
            </a:r>
          </a:p>
          <a:p>
            <a:pPr>
              <a:buClrTx/>
            </a:pPr>
            <a:r>
              <a:rPr lang="en-US" sz="2400" dirty="0">
                <a:solidFill>
                  <a:schemeClr val="tx1"/>
                </a:solidFill>
              </a:rPr>
              <a:t>Your city/town may use a slightly different process.</a:t>
            </a:r>
          </a:p>
          <a:p>
            <a:pPr>
              <a:buClrTx/>
            </a:pPr>
            <a:r>
              <a:rPr lang="en-US" sz="2400" dirty="0">
                <a:solidFill>
                  <a:schemeClr val="tx1"/>
                </a:solidFill>
              </a:rPr>
              <a:t>ALWAYS consult with your attorney.</a:t>
            </a:r>
          </a:p>
        </p:txBody>
      </p:sp>
    </p:spTree>
    <p:extLst>
      <p:ext uri="{BB962C8B-B14F-4D97-AF65-F5344CB8AC3E}">
        <p14:creationId xmlns:p14="http://schemas.microsoft.com/office/powerpoint/2010/main" val="288981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Receipt of Initiative / REFERENDUM Petitions</a:t>
            </a:r>
          </a:p>
        </p:txBody>
      </p:sp>
      <p:sp>
        <p:nvSpPr>
          <p:cNvPr id="3" name="Content Placeholder 2"/>
          <p:cNvSpPr>
            <a:spLocks noGrp="1"/>
          </p:cNvSpPr>
          <p:nvPr>
            <p:ph idx="1"/>
          </p:nvPr>
        </p:nvSpPr>
        <p:spPr>
          <a:xfrm>
            <a:off x="1371600" y="1700014"/>
            <a:ext cx="10217020" cy="4999366"/>
          </a:xfrm>
        </p:spPr>
        <p:txBody>
          <a:bodyPr>
            <a:normAutofit/>
          </a:bodyPr>
          <a:lstStyle/>
          <a:p>
            <a:pPr>
              <a:buClrTx/>
            </a:pPr>
            <a:r>
              <a:rPr lang="en-US" sz="2400" dirty="0">
                <a:solidFill>
                  <a:schemeClr val="tx1"/>
                </a:solidFill>
              </a:rPr>
              <a:t>If possible, schedule an appointment to receive the petitions.</a:t>
            </a:r>
          </a:p>
          <a:p>
            <a:pPr>
              <a:buClrTx/>
            </a:pPr>
            <a:r>
              <a:rPr lang="en-US" sz="2400" dirty="0">
                <a:solidFill>
                  <a:schemeClr val="tx1"/>
                </a:solidFill>
              </a:rPr>
              <a:t>Initial Receipt – estimate of the number of sheets and signatures filed.</a:t>
            </a:r>
          </a:p>
          <a:p>
            <a:pPr marL="401638" indent="0">
              <a:buNone/>
            </a:pPr>
            <a:r>
              <a:rPr lang="en-US" sz="2400" dirty="0">
                <a:solidFill>
                  <a:schemeClr val="tx1"/>
                </a:solidFill>
              </a:rPr>
              <a:t>**This does NOT indicate that the measure has qualified for the ballot**</a:t>
            </a:r>
          </a:p>
          <a:p>
            <a:pPr lvl="1"/>
            <a:r>
              <a:rPr lang="en-US" sz="2400" i="0" dirty="0">
                <a:solidFill>
                  <a:schemeClr val="tx1"/>
                </a:solidFill>
              </a:rPr>
              <a:t>No additional petitions may be filed and the petitions or individual signatures cannot be withdrawn.</a:t>
            </a:r>
          </a:p>
          <a:p>
            <a:pPr>
              <a:buClrTx/>
            </a:pPr>
            <a:r>
              <a:rPr lang="en-US" sz="2400" dirty="0">
                <a:solidFill>
                  <a:schemeClr val="tx1"/>
                </a:solidFill>
              </a:rPr>
              <a:t>Notify City Manager, City Attorney, City Council, County Recorder, etc.</a:t>
            </a:r>
          </a:p>
        </p:txBody>
      </p:sp>
    </p:spTree>
    <p:extLst>
      <p:ext uri="{BB962C8B-B14F-4D97-AF65-F5344CB8AC3E}">
        <p14:creationId xmlns:p14="http://schemas.microsoft.com/office/powerpoint/2010/main" val="85193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Receipt</a:t>
            </a:r>
          </a:p>
        </p:txBody>
      </p:sp>
      <p:sp>
        <p:nvSpPr>
          <p:cNvPr id="3" name="Content Placeholder 2"/>
          <p:cNvSpPr>
            <a:spLocks noGrp="1"/>
          </p:cNvSpPr>
          <p:nvPr>
            <p:ph idx="1"/>
          </p:nvPr>
        </p:nvSpPr>
        <p:spPr>
          <a:xfrm>
            <a:off x="1371600" y="1700014"/>
            <a:ext cx="10217020" cy="5157986"/>
          </a:xfrm>
        </p:spPr>
        <p:txBody>
          <a:bodyPr>
            <a:normAutofit/>
          </a:bodyPr>
          <a:lstStyle/>
          <a:p>
            <a:pPr>
              <a:buClrTx/>
            </a:pPr>
            <a:r>
              <a:rPr lang="en-US" sz="2400" dirty="0">
                <a:solidFill>
                  <a:schemeClr val="tx1"/>
                </a:solidFill>
              </a:rPr>
              <a:t>Remove the copy of the title and text from the petition sheets, separating any sheets that the text is not attached to. </a:t>
            </a:r>
          </a:p>
          <a:p>
            <a:pPr>
              <a:buClrTx/>
            </a:pPr>
            <a:r>
              <a:rPr lang="en-US" sz="2400" dirty="0">
                <a:solidFill>
                  <a:schemeClr val="tx1"/>
                </a:solidFill>
              </a:rPr>
              <a:t>Write the number of signatures in the lower right hand corner of petition (I do not include any more than 15 signatures).</a:t>
            </a:r>
          </a:p>
          <a:p>
            <a:pPr>
              <a:buClrTx/>
            </a:pPr>
            <a:r>
              <a:rPr lang="en-US" sz="2400" dirty="0">
                <a:solidFill>
                  <a:schemeClr val="tx1"/>
                </a:solidFill>
              </a:rPr>
              <a:t>Separate petitions based on the number of signatures.</a:t>
            </a:r>
          </a:p>
          <a:p>
            <a:pPr>
              <a:buClrTx/>
            </a:pPr>
            <a:r>
              <a:rPr lang="en-US" sz="2400" dirty="0">
                <a:solidFill>
                  <a:schemeClr val="tx1"/>
                </a:solidFill>
              </a:rPr>
              <a:t>Record the number of sheets for each set on the tally sheet.</a:t>
            </a:r>
          </a:p>
          <a:p>
            <a:pPr>
              <a:buClrTx/>
            </a:pPr>
            <a:r>
              <a:rPr lang="en-US" sz="2400" dirty="0">
                <a:solidFill>
                  <a:schemeClr val="tx1"/>
                </a:solidFill>
              </a:rPr>
              <a:t>Calculate the estimated number of signatures.</a:t>
            </a:r>
          </a:p>
          <a:p>
            <a:pPr>
              <a:buClrTx/>
            </a:pPr>
            <a:r>
              <a:rPr lang="en-US" sz="2400" dirty="0">
                <a:solidFill>
                  <a:schemeClr val="tx1"/>
                </a:solidFill>
              </a:rPr>
              <a:t>Issue Initial Receipt.</a:t>
            </a:r>
          </a:p>
        </p:txBody>
      </p:sp>
    </p:spTree>
    <p:extLst>
      <p:ext uri="{BB962C8B-B14F-4D97-AF65-F5344CB8AC3E}">
        <p14:creationId xmlns:p14="http://schemas.microsoft.com/office/powerpoint/2010/main" val="378950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359" y="0"/>
            <a:ext cx="5299364"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775" y="0"/>
            <a:ext cx="5255315" cy="6858000"/>
          </a:xfrm>
          <a:prstGeom prst="rect">
            <a:avLst/>
          </a:prstGeom>
        </p:spPr>
      </p:pic>
    </p:spTree>
    <p:extLst>
      <p:ext uri="{BB962C8B-B14F-4D97-AF65-F5344CB8AC3E}">
        <p14:creationId xmlns:p14="http://schemas.microsoft.com/office/powerpoint/2010/main" val="91837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69054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PETITION Review</a:t>
            </a:r>
            <a:br>
              <a:rPr lang="en-US" dirty="0"/>
            </a:br>
            <a:r>
              <a:rPr lang="en-US" dirty="0"/>
              <a:t>     </a:t>
            </a:r>
            <a:r>
              <a:rPr lang="en-US" sz="2400" b="1" dirty="0"/>
              <a:t>20 days, excluding weekends and holidays</a:t>
            </a:r>
            <a:endParaRPr lang="en-US" sz="2400" dirty="0"/>
          </a:p>
        </p:txBody>
      </p:sp>
      <p:sp>
        <p:nvSpPr>
          <p:cNvPr id="3" name="Content Placeholder 2"/>
          <p:cNvSpPr>
            <a:spLocks noGrp="1"/>
          </p:cNvSpPr>
          <p:nvPr>
            <p:ph idx="1"/>
          </p:nvPr>
        </p:nvSpPr>
        <p:spPr>
          <a:xfrm>
            <a:off x="1204382" y="2391854"/>
            <a:ext cx="10245012" cy="5036976"/>
          </a:xfrm>
        </p:spPr>
        <p:txBody>
          <a:bodyPr>
            <a:normAutofit/>
          </a:bodyPr>
          <a:lstStyle/>
          <a:p>
            <a:pPr>
              <a:buClrTx/>
            </a:pPr>
            <a:r>
              <a:rPr lang="en-US" sz="2400" dirty="0">
                <a:solidFill>
                  <a:schemeClr val="tx1"/>
                </a:solidFill>
              </a:rPr>
              <a:t>Be Prepared!</a:t>
            </a:r>
          </a:p>
          <a:p>
            <a:pPr lvl="1"/>
            <a:r>
              <a:rPr lang="en-US" sz="2200" dirty="0">
                <a:solidFill>
                  <a:schemeClr val="tx1"/>
                </a:solidFill>
              </a:rPr>
              <a:t>Have the Election Manual, statutes, tally sheets and other materials ready and available.</a:t>
            </a:r>
            <a:r>
              <a:rPr lang="en-US" sz="2000" dirty="0">
                <a:solidFill>
                  <a:schemeClr val="tx1"/>
                </a:solidFill>
              </a:rPr>
              <a:t> </a:t>
            </a:r>
          </a:p>
          <a:p>
            <a:pPr>
              <a:buClrTx/>
            </a:pPr>
            <a:r>
              <a:rPr lang="en-US" sz="2400" dirty="0">
                <a:solidFill>
                  <a:schemeClr val="tx1"/>
                </a:solidFill>
              </a:rPr>
              <a:t>Conduct your review somewhere quiet and with no interruptions.</a:t>
            </a:r>
            <a:endParaRPr lang="en-US" sz="2000" dirty="0">
              <a:solidFill>
                <a:schemeClr val="tx1"/>
              </a:solidFill>
            </a:endParaRPr>
          </a:p>
          <a:p>
            <a:pPr>
              <a:buClrTx/>
            </a:pPr>
            <a:r>
              <a:rPr lang="en-US" sz="2400" dirty="0">
                <a:solidFill>
                  <a:schemeClr val="tx1"/>
                </a:solidFill>
              </a:rPr>
              <a:t>Go step by step.</a:t>
            </a:r>
          </a:p>
          <a:p>
            <a:pPr lvl="1"/>
            <a:r>
              <a:rPr lang="en-US" sz="2400" dirty="0">
                <a:solidFill>
                  <a:schemeClr val="tx1"/>
                </a:solidFill>
              </a:rPr>
              <a:t>It takes more time but TRUST ME, when you try to do too many steps at one time mistakes are made and you have to go back and re-do the process…NOT FUN!</a:t>
            </a:r>
          </a:p>
          <a:p>
            <a:pPr>
              <a:buClrTx/>
            </a:pPr>
            <a:r>
              <a:rPr lang="en-US" sz="2400" dirty="0">
                <a:solidFill>
                  <a:schemeClr val="tx1"/>
                </a:solidFill>
              </a:rPr>
              <a:t>Keep track of what you have removed and why.</a:t>
            </a:r>
          </a:p>
          <a:p>
            <a:pPr lvl="1"/>
            <a:r>
              <a:rPr lang="en-US" sz="2400" dirty="0">
                <a:solidFill>
                  <a:schemeClr val="tx1"/>
                </a:solidFill>
              </a:rPr>
              <a:t>This will help tremendously when you issue a final receipt/certification.</a:t>
            </a:r>
          </a:p>
          <a:p>
            <a:endParaRPr lang="en-US" sz="2400" dirty="0"/>
          </a:p>
          <a:p>
            <a:endParaRPr lang="en-US" sz="2400" dirty="0"/>
          </a:p>
          <a:p>
            <a:pPr lvl="1"/>
            <a:endParaRPr lang="en-US" dirty="0"/>
          </a:p>
        </p:txBody>
      </p:sp>
    </p:spTree>
    <p:extLst>
      <p:ext uri="{BB962C8B-B14F-4D97-AF65-F5344CB8AC3E}">
        <p14:creationId xmlns:p14="http://schemas.microsoft.com/office/powerpoint/2010/main" val="2830586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177112"/>
            <a:ext cx="10957034" cy="1492132"/>
          </a:xfrm>
        </p:spPr>
        <p:txBody>
          <a:bodyPr>
            <a:normAutofit/>
          </a:bodyPr>
          <a:lstStyle/>
          <a:p>
            <a:r>
              <a:rPr lang="en-US" dirty="0"/>
              <a:t>PETITION Review</a:t>
            </a:r>
            <a:br>
              <a:rPr lang="en-US" sz="2400" dirty="0"/>
            </a:br>
            <a:r>
              <a:rPr lang="en-US" sz="2400" dirty="0"/>
              <a:t>	</a:t>
            </a:r>
            <a:r>
              <a:rPr lang="en-US" sz="2400" b="1" dirty="0"/>
              <a:t>SHEET REMOVAL</a:t>
            </a:r>
          </a:p>
        </p:txBody>
      </p:sp>
      <p:sp>
        <p:nvSpPr>
          <p:cNvPr id="3" name="Content Placeholder 2"/>
          <p:cNvSpPr>
            <a:spLocks noGrp="1"/>
          </p:cNvSpPr>
          <p:nvPr>
            <p:ph idx="1"/>
          </p:nvPr>
        </p:nvSpPr>
        <p:spPr>
          <a:xfrm>
            <a:off x="1232329" y="3032449"/>
            <a:ext cx="10217020" cy="3303037"/>
          </a:xfrm>
        </p:spPr>
        <p:txBody>
          <a:bodyPr>
            <a:noAutofit/>
          </a:bodyPr>
          <a:lstStyle/>
          <a:p>
            <a:pPr marL="0" indent="0">
              <a:buNone/>
            </a:pPr>
            <a:r>
              <a:rPr lang="en-US" sz="2400" dirty="0">
                <a:solidFill>
                  <a:schemeClr val="tx1"/>
                </a:solidFill>
              </a:rPr>
              <a:t>The Clerk must REMOVE the following:</a:t>
            </a:r>
          </a:p>
          <a:p>
            <a:pPr marL="914400" lvl="1" indent="-457200">
              <a:buClrTx/>
              <a:buFont typeface="+mj-lt"/>
              <a:buAutoNum type="arabicPeriod"/>
            </a:pPr>
            <a:r>
              <a:rPr lang="en-US" sz="2400" i="0" dirty="0">
                <a:solidFill>
                  <a:schemeClr val="tx1"/>
                </a:solidFill>
              </a:rPr>
              <a:t>Those </a:t>
            </a:r>
            <a:r>
              <a:rPr lang="en-US" sz="2400" b="1" i="0" dirty="0">
                <a:solidFill>
                  <a:schemeClr val="tx1"/>
                </a:solidFill>
              </a:rPr>
              <a:t>sheets</a:t>
            </a:r>
            <a:r>
              <a:rPr lang="en-US" sz="2400" i="0" dirty="0">
                <a:solidFill>
                  <a:schemeClr val="tx1"/>
                </a:solidFill>
              </a:rPr>
              <a:t> not attached to a copy of the complete title and text of the measure (Flagstaff does this with the temporary receipt process).</a:t>
            </a:r>
          </a:p>
          <a:p>
            <a:pPr marL="914400" lvl="1" indent="-457200">
              <a:buClrTx/>
              <a:buFont typeface="+mj-lt"/>
              <a:buAutoNum type="arabicPeriod"/>
            </a:pPr>
            <a:r>
              <a:rPr lang="en-US" sz="2400" i="0" dirty="0">
                <a:solidFill>
                  <a:schemeClr val="tx1"/>
                </a:solidFill>
              </a:rPr>
              <a:t>The copy of the title and text from the remaining petition sheets</a:t>
            </a:r>
            <a:r>
              <a:rPr lang="en-US" sz="2400" dirty="0">
                <a:solidFill>
                  <a:schemeClr val="tx1"/>
                </a:solidFill>
              </a:rPr>
              <a:t> (Flagstaff does this with the temporary receipt process).</a:t>
            </a:r>
            <a:endParaRPr lang="en-US" sz="2400" i="0" dirty="0">
              <a:solidFill>
                <a:schemeClr val="tx1"/>
              </a:solidFill>
            </a:endParaRPr>
          </a:p>
          <a:p>
            <a:pPr marL="914400" lvl="1" indent="-457200">
              <a:buClrTx/>
              <a:buFont typeface="+mj-lt"/>
              <a:buAutoNum type="arabicPeriod"/>
            </a:pPr>
            <a:r>
              <a:rPr lang="en-US" sz="2400" i="0" dirty="0">
                <a:solidFill>
                  <a:schemeClr val="tx1"/>
                </a:solidFill>
              </a:rPr>
              <a:t>Those </a:t>
            </a:r>
            <a:r>
              <a:rPr lang="en-US" sz="2400" b="1" i="0" dirty="0">
                <a:solidFill>
                  <a:schemeClr val="tx1"/>
                </a:solidFill>
              </a:rPr>
              <a:t>sheets</a:t>
            </a:r>
            <a:r>
              <a:rPr lang="en-US" sz="2400" i="0" dirty="0">
                <a:solidFill>
                  <a:schemeClr val="tx1"/>
                </a:solidFill>
              </a:rPr>
              <a:t> not bearing the correct petition serial number in the lower right-hand corner of each side.</a:t>
            </a:r>
          </a:p>
        </p:txBody>
      </p:sp>
      <p:sp>
        <p:nvSpPr>
          <p:cNvPr id="4" name="Rectangle 3"/>
          <p:cNvSpPr/>
          <p:nvPr/>
        </p:nvSpPr>
        <p:spPr>
          <a:xfrm>
            <a:off x="4041530" y="1678232"/>
            <a:ext cx="4598617" cy="1354217"/>
          </a:xfrm>
          <a:prstGeom prst="rect">
            <a:avLst/>
          </a:prstGeom>
        </p:spPr>
        <p:txBody>
          <a:bodyPr wrap="square">
            <a:spAutoFit/>
          </a:bodyPr>
          <a:lstStyle/>
          <a:p>
            <a:pPr algn="ctr"/>
            <a:r>
              <a:rPr lang="en-US" sz="5100" cap="all" spc="200" dirty="0">
                <a:solidFill>
                  <a:srgbClr val="505046"/>
                </a:solidFill>
                <a:latin typeface="Impact" panose="020B0806030902050204"/>
                <a:ea typeface="+mj-ea"/>
                <a:cs typeface="+mj-cs"/>
              </a:rPr>
              <a:t>SHEET Removal</a:t>
            </a:r>
          </a:p>
          <a:p>
            <a:pPr algn="ctr"/>
            <a:r>
              <a:rPr lang="en-US" sz="3100" cap="all" spc="200" dirty="0">
                <a:solidFill>
                  <a:srgbClr val="505046"/>
                </a:solidFill>
                <a:latin typeface="Impact" panose="020B0806030902050204"/>
                <a:ea typeface="+mj-ea"/>
                <a:cs typeface="+mj-cs"/>
              </a:rPr>
              <a:t>ARS § 19-121.01(1)</a:t>
            </a:r>
            <a:endParaRPr lang="en-US" sz="3100" dirty="0"/>
          </a:p>
        </p:txBody>
      </p:sp>
    </p:spTree>
    <p:extLst>
      <p:ext uri="{BB962C8B-B14F-4D97-AF65-F5344CB8AC3E}">
        <p14:creationId xmlns:p14="http://schemas.microsoft.com/office/powerpoint/2010/main" val="180661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Outline</a:t>
            </a:r>
          </a:p>
        </p:txBody>
      </p:sp>
      <p:sp>
        <p:nvSpPr>
          <p:cNvPr id="3" name="Content Placeholder 2"/>
          <p:cNvSpPr>
            <a:spLocks noGrp="1"/>
          </p:cNvSpPr>
          <p:nvPr>
            <p:ph idx="1"/>
          </p:nvPr>
        </p:nvSpPr>
        <p:spPr>
          <a:xfrm>
            <a:off x="1309867" y="2142648"/>
            <a:ext cx="10178322" cy="4526653"/>
          </a:xfrm>
        </p:spPr>
        <p:txBody>
          <a:bodyPr>
            <a:normAutofit fontScale="85000" lnSpcReduction="20000"/>
          </a:bodyPr>
          <a:lstStyle/>
          <a:p>
            <a:pPr>
              <a:buClrTx/>
            </a:pPr>
            <a:r>
              <a:rPr lang="en-US" sz="2400" dirty="0">
                <a:solidFill>
                  <a:schemeClr val="tx1"/>
                </a:solidFill>
              </a:rPr>
              <a:t>What is an Initiative?</a:t>
            </a:r>
          </a:p>
          <a:p>
            <a:pPr>
              <a:buClrTx/>
            </a:pPr>
            <a:r>
              <a:rPr lang="en-US" sz="2400" dirty="0">
                <a:solidFill>
                  <a:schemeClr val="tx1"/>
                </a:solidFill>
              </a:rPr>
              <a:t>What is a Referendum?</a:t>
            </a:r>
          </a:p>
          <a:p>
            <a:pPr>
              <a:buClrTx/>
            </a:pPr>
            <a:r>
              <a:rPr lang="en-US" sz="2400" dirty="0">
                <a:solidFill>
                  <a:schemeClr val="tx1"/>
                </a:solidFill>
              </a:rPr>
              <a:t>Authority</a:t>
            </a:r>
          </a:p>
          <a:p>
            <a:pPr>
              <a:buClrTx/>
            </a:pPr>
            <a:r>
              <a:rPr lang="en-US" sz="2400" dirty="0">
                <a:solidFill>
                  <a:schemeClr val="tx1"/>
                </a:solidFill>
              </a:rPr>
              <a:t>Initiative / Referendum Packet</a:t>
            </a:r>
          </a:p>
          <a:p>
            <a:pPr>
              <a:buClrTx/>
            </a:pPr>
            <a:r>
              <a:rPr lang="en-US" sz="2400" dirty="0">
                <a:solidFill>
                  <a:schemeClr val="tx1"/>
                </a:solidFill>
              </a:rPr>
              <a:t>Signature Requirements</a:t>
            </a:r>
          </a:p>
          <a:p>
            <a:pPr>
              <a:buClrTx/>
            </a:pPr>
            <a:r>
              <a:rPr lang="en-US" sz="2400" dirty="0">
                <a:solidFill>
                  <a:schemeClr val="tx1"/>
                </a:solidFill>
              </a:rPr>
              <a:t>Timing Requirements</a:t>
            </a:r>
          </a:p>
          <a:p>
            <a:pPr>
              <a:buClrTx/>
            </a:pPr>
            <a:r>
              <a:rPr lang="en-US" sz="2400" dirty="0">
                <a:solidFill>
                  <a:schemeClr val="tx1"/>
                </a:solidFill>
              </a:rPr>
              <a:t>Requirements for Petition Circulation</a:t>
            </a:r>
          </a:p>
          <a:p>
            <a:pPr>
              <a:buClrTx/>
            </a:pPr>
            <a:r>
              <a:rPr lang="en-US" sz="2400" dirty="0">
                <a:solidFill>
                  <a:schemeClr val="tx1"/>
                </a:solidFill>
              </a:rPr>
              <a:t>Petition Submittal Process</a:t>
            </a:r>
          </a:p>
          <a:p>
            <a:pPr>
              <a:buClrTx/>
            </a:pPr>
            <a:r>
              <a:rPr lang="en-US" sz="2400" dirty="0">
                <a:solidFill>
                  <a:schemeClr val="tx1"/>
                </a:solidFill>
              </a:rPr>
              <a:t>Petition Review Process</a:t>
            </a:r>
          </a:p>
          <a:p>
            <a:pPr>
              <a:buClrTx/>
            </a:pPr>
            <a:r>
              <a:rPr lang="en-US" sz="2400" dirty="0">
                <a:solidFill>
                  <a:schemeClr val="tx1"/>
                </a:solidFill>
              </a:rPr>
              <a:t>Random Sample Process</a:t>
            </a:r>
          </a:p>
          <a:p>
            <a:pPr>
              <a:buClrTx/>
            </a:pPr>
            <a:r>
              <a:rPr lang="en-US" sz="2400" dirty="0">
                <a:solidFill>
                  <a:schemeClr val="tx1"/>
                </a:solidFill>
              </a:rPr>
              <a:t>Final Certification</a:t>
            </a:r>
            <a:endParaRPr lang="en-US" dirty="0"/>
          </a:p>
          <a:p>
            <a:endParaRPr lang="en-US" dirty="0"/>
          </a:p>
        </p:txBody>
      </p:sp>
    </p:spTree>
    <p:extLst>
      <p:ext uri="{BB962C8B-B14F-4D97-AF65-F5344CB8AC3E}">
        <p14:creationId xmlns:p14="http://schemas.microsoft.com/office/powerpoint/2010/main" val="375849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614855"/>
            <a:ext cx="10957034" cy="1077847"/>
          </a:xfrm>
        </p:spPr>
        <p:txBody>
          <a:bodyPr>
            <a:normAutofit/>
          </a:bodyPr>
          <a:lstStyle/>
          <a:p>
            <a:r>
              <a:rPr lang="en-US" dirty="0"/>
              <a:t>PETITION REVIEW</a:t>
            </a:r>
            <a:br>
              <a:rPr lang="en-US" dirty="0"/>
            </a:br>
            <a:r>
              <a:rPr lang="en-US" dirty="0"/>
              <a:t>    </a:t>
            </a:r>
            <a:r>
              <a:rPr lang="en-US" sz="2400" b="1" dirty="0"/>
              <a:t>SHEET REMOVAL (Cont.) </a:t>
            </a:r>
          </a:p>
        </p:txBody>
      </p:sp>
      <p:sp>
        <p:nvSpPr>
          <p:cNvPr id="3" name="Content Placeholder 2"/>
          <p:cNvSpPr>
            <a:spLocks noGrp="1"/>
          </p:cNvSpPr>
          <p:nvPr>
            <p:ph idx="1"/>
          </p:nvPr>
        </p:nvSpPr>
        <p:spPr>
          <a:xfrm>
            <a:off x="1251678" y="1866123"/>
            <a:ext cx="10178322" cy="4991877"/>
          </a:xfrm>
        </p:spPr>
        <p:txBody>
          <a:bodyPr>
            <a:normAutofit/>
          </a:bodyPr>
          <a:lstStyle/>
          <a:p>
            <a:pPr marL="914400" lvl="1" indent="-457200">
              <a:buClrTx/>
              <a:buFont typeface="+mj-lt"/>
              <a:buAutoNum type="arabicPeriod" startAt="4"/>
            </a:pPr>
            <a:r>
              <a:rPr lang="en-US" sz="2400" dirty="0">
                <a:solidFill>
                  <a:schemeClr val="tx1"/>
                </a:solidFill>
              </a:rPr>
              <a:t>Those </a:t>
            </a:r>
            <a:r>
              <a:rPr lang="en-US" sz="2400" b="1" dirty="0">
                <a:solidFill>
                  <a:schemeClr val="tx1"/>
                </a:solidFill>
              </a:rPr>
              <a:t>sheets</a:t>
            </a:r>
            <a:r>
              <a:rPr lang="en-US" sz="2400" dirty="0">
                <a:solidFill>
                  <a:schemeClr val="tx1"/>
                </a:solidFill>
              </a:rPr>
              <a:t> containing a circulator's affidavit that is not completed or signed or that has been modified.</a:t>
            </a:r>
          </a:p>
          <a:p>
            <a:pPr marL="914400" lvl="1" indent="-457200">
              <a:buClrTx/>
              <a:buFont typeface="+mj-lt"/>
              <a:buAutoNum type="arabicPeriod" startAt="4"/>
            </a:pPr>
            <a:r>
              <a:rPr lang="en-US" sz="2400" dirty="0">
                <a:solidFill>
                  <a:schemeClr val="tx1"/>
                </a:solidFill>
              </a:rPr>
              <a:t>Those </a:t>
            </a:r>
            <a:r>
              <a:rPr lang="en-US" sz="2400" b="1" dirty="0">
                <a:solidFill>
                  <a:schemeClr val="tx1"/>
                </a:solidFill>
              </a:rPr>
              <a:t>sheets</a:t>
            </a:r>
            <a:r>
              <a:rPr lang="en-US" sz="2400" dirty="0">
                <a:solidFill>
                  <a:schemeClr val="tx1"/>
                </a:solidFill>
              </a:rPr>
              <a:t> on which the affidavit of the circulator is not notarized, the notary's signature is missing, the notary's commission has expired or the notary's seal is not affixed.</a:t>
            </a:r>
          </a:p>
          <a:p>
            <a:pPr marL="914400" lvl="1" indent="-457200">
              <a:buClrTx/>
              <a:buFont typeface="+mj-lt"/>
              <a:buAutoNum type="arabicPeriod" startAt="6"/>
            </a:pPr>
            <a:r>
              <a:rPr lang="en-US" sz="2400" dirty="0">
                <a:solidFill>
                  <a:schemeClr val="tx1"/>
                </a:solidFill>
              </a:rPr>
              <a:t>Those </a:t>
            </a:r>
            <a:r>
              <a:rPr lang="en-US" sz="2400" b="1" dirty="0">
                <a:solidFill>
                  <a:schemeClr val="tx1"/>
                </a:solidFill>
              </a:rPr>
              <a:t>sheets</a:t>
            </a:r>
            <a:r>
              <a:rPr lang="en-US" sz="2400" dirty="0">
                <a:solidFill>
                  <a:schemeClr val="tx1"/>
                </a:solidFill>
              </a:rPr>
              <a:t> on which the signatures of the circulator or the notary are dated earlier than the dates on which the electors signed the face of the petition sheet.</a:t>
            </a:r>
          </a:p>
          <a:p>
            <a:pPr marL="914400" lvl="1" indent="-457200">
              <a:buClrTx/>
              <a:buFont typeface="+mj-lt"/>
              <a:buAutoNum type="arabicPeriod" startAt="6"/>
            </a:pPr>
            <a:r>
              <a:rPr lang="en-US" sz="2400" dirty="0">
                <a:solidFill>
                  <a:schemeClr val="tx1"/>
                </a:solidFill>
              </a:rPr>
              <a:t>Those </a:t>
            </a:r>
            <a:r>
              <a:rPr lang="en-US" sz="2400" b="1" dirty="0">
                <a:solidFill>
                  <a:schemeClr val="tx1"/>
                </a:solidFill>
              </a:rPr>
              <a:t>sheets</a:t>
            </a:r>
            <a:r>
              <a:rPr lang="en-US" sz="2400" dirty="0">
                <a:solidFill>
                  <a:schemeClr val="tx1"/>
                </a:solidFill>
              </a:rPr>
              <a:t> on which the circulator of the petition has not stated whether he is a paid or volunteer circulator in accordance with 	   </a:t>
            </a:r>
            <a:r>
              <a:rPr lang="en-US" sz="2400" dirty="0" err="1">
                <a:solidFill>
                  <a:schemeClr val="tx1"/>
                </a:solidFill>
              </a:rPr>
              <a:t>A.R.S</a:t>
            </a:r>
            <a:r>
              <a:rPr lang="en-US" sz="2400" dirty="0">
                <a:solidFill>
                  <a:schemeClr val="tx1"/>
                </a:solidFill>
              </a:rPr>
              <a:t>. § 19-101 and § 19-102.</a:t>
            </a:r>
          </a:p>
          <a:p>
            <a:endParaRPr lang="en-US" dirty="0"/>
          </a:p>
        </p:txBody>
      </p:sp>
    </p:spTree>
    <p:extLst>
      <p:ext uri="{BB962C8B-B14F-4D97-AF65-F5344CB8AC3E}">
        <p14:creationId xmlns:p14="http://schemas.microsoft.com/office/powerpoint/2010/main" val="76280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00014"/>
            <a:ext cx="10217020" cy="4728778"/>
          </a:xfrm>
        </p:spPr>
        <p:txBody>
          <a:bodyPr>
            <a:noAutofit/>
          </a:bodyPr>
          <a:lstStyle/>
          <a:p>
            <a:pPr marL="914400" lvl="1" indent="-457200">
              <a:buClrTx/>
              <a:buFont typeface="+mj-lt"/>
              <a:buAutoNum type="arabicPeriod" startAt="8"/>
            </a:pPr>
            <a:r>
              <a:rPr lang="en-US" sz="2400" i="0" dirty="0">
                <a:solidFill>
                  <a:schemeClr val="tx1"/>
                </a:solidFill>
              </a:rPr>
              <a:t>Those </a:t>
            </a:r>
            <a:r>
              <a:rPr lang="en-US" sz="2400" b="1" i="0" dirty="0">
                <a:solidFill>
                  <a:schemeClr val="tx1"/>
                </a:solidFill>
              </a:rPr>
              <a:t>sheets</a:t>
            </a:r>
            <a:r>
              <a:rPr lang="en-US" sz="2400" i="0" dirty="0">
                <a:solidFill>
                  <a:schemeClr val="tx1"/>
                </a:solidFill>
              </a:rPr>
              <a:t> circulated by a circulator who has been convicted of petition signature fraud under </a:t>
            </a:r>
            <a:r>
              <a:rPr lang="en-US" sz="2400" i="0" dirty="0" err="1">
                <a:solidFill>
                  <a:schemeClr val="tx1"/>
                </a:solidFill>
              </a:rPr>
              <a:t>A.R.S</a:t>
            </a:r>
            <a:r>
              <a:rPr lang="en-US" sz="2400" i="0" dirty="0">
                <a:solidFill>
                  <a:schemeClr val="tx1"/>
                </a:solidFill>
              </a:rPr>
              <a:t>. § 19-119.01.</a:t>
            </a:r>
          </a:p>
          <a:p>
            <a:pPr marL="914400" lvl="1" indent="-457200">
              <a:buClrTx/>
              <a:buFont typeface="+mj-lt"/>
              <a:buAutoNum type="arabicPeriod" startAt="8"/>
            </a:pPr>
            <a:r>
              <a:rPr lang="en-US" sz="2400" i="0" dirty="0">
                <a:solidFill>
                  <a:schemeClr val="tx1"/>
                </a:solidFill>
              </a:rPr>
              <a:t>Those </a:t>
            </a:r>
            <a:r>
              <a:rPr lang="en-US" sz="2400" b="1" i="0" dirty="0">
                <a:solidFill>
                  <a:schemeClr val="tx1"/>
                </a:solidFill>
              </a:rPr>
              <a:t>sheets</a:t>
            </a:r>
            <a:r>
              <a:rPr lang="en-US" sz="2400" i="0" dirty="0">
                <a:solidFill>
                  <a:schemeClr val="tx1"/>
                </a:solidFill>
              </a:rPr>
              <a:t> on which the circulator is required to be registered with the Secretary of State pursuant to </a:t>
            </a:r>
            <a:r>
              <a:rPr lang="en-US" sz="2400" i="0" dirty="0" err="1">
                <a:solidFill>
                  <a:schemeClr val="tx1"/>
                </a:solidFill>
              </a:rPr>
              <a:t>A.R.S</a:t>
            </a:r>
            <a:r>
              <a:rPr lang="en-US" sz="2400" i="0" dirty="0">
                <a:solidFill>
                  <a:schemeClr val="tx1"/>
                </a:solidFill>
              </a:rPr>
              <a:t>. § 19-118 and the circulator is not properly registered at the time the petitions were circulated.</a:t>
            </a:r>
          </a:p>
          <a:p>
            <a:pPr marL="987552" lvl="1" indent="-457200">
              <a:buFont typeface="+mj-lt"/>
              <a:buAutoNum type="arabicPeriod" startAt="8"/>
            </a:pPr>
            <a:endParaRPr lang="en-US" sz="2400" i="0" dirty="0">
              <a:solidFill>
                <a:schemeClr val="tx1"/>
              </a:solidFill>
            </a:endParaRPr>
          </a:p>
          <a:p>
            <a:pPr marL="457200" lvl="2" indent="0">
              <a:buNone/>
            </a:pPr>
            <a:r>
              <a:rPr lang="en-US" sz="2400" dirty="0">
                <a:solidFill>
                  <a:schemeClr val="accent1"/>
                </a:solidFill>
              </a:rPr>
              <a:t>https://www.azsos.gov/elections/requirements-paid-non-resident-circulators</a:t>
            </a:r>
          </a:p>
          <a:p>
            <a:pPr marL="1444752" lvl="2" indent="-457200"/>
            <a:endParaRPr lang="en-US" sz="2200" i="0" dirty="0">
              <a:solidFill>
                <a:schemeClr val="tx1"/>
              </a:solidFill>
            </a:endParaRPr>
          </a:p>
        </p:txBody>
      </p:sp>
      <p:sp>
        <p:nvSpPr>
          <p:cNvPr id="5" name="Title 1"/>
          <p:cNvSpPr>
            <a:spLocks noGrp="1"/>
          </p:cNvSpPr>
          <p:nvPr>
            <p:ph type="title"/>
          </p:nvPr>
        </p:nvSpPr>
        <p:spPr>
          <a:xfrm>
            <a:off x="488731" y="630621"/>
            <a:ext cx="11099889" cy="1069393"/>
          </a:xfrm>
        </p:spPr>
        <p:txBody>
          <a:bodyPr>
            <a:normAutofit/>
          </a:bodyPr>
          <a:lstStyle/>
          <a:p>
            <a:r>
              <a:rPr lang="en-US" dirty="0"/>
              <a:t>PETITION REVIEW</a:t>
            </a:r>
            <a:br>
              <a:rPr lang="en-US" dirty="0"/>
            </a:br>
            <a:r>
              <a:rPr lang="en-US" dirty="0"/>
              <a:t>     </a:t>
            </a:r>
            <a:r>
              <a:rPr lang="en-US" sz="2400" b="1" dirty="0"/>
              <a:t>SHEET REMOVAL (Cont.) </a:t>
            </a:r>
          </a:p>
        </p:txBody>
      </p:sp>
    </p:spTree>
    <p:extLst>
      <p:ext uri="{BB962C8B-B14F-4D97-AF65-F5344CB8AC3E}">
        <p14:creationId xmlns:p14="http://schemas.microsoft.com/office/powerpoint/2010/main" val="335094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9" y="177112"/>
            <a:ext cx="11004331" cy="1492132"/>
          </a:xfrm>
        </p:spPr>
        <p:txBody>
          <a:bodyPr>
            <a:normAutofit/>
          </a:bodyPr>
          <a:lstStyle/>
          <a:p>
            <a:r>
              <a:rPr lang="en-US" dirty="0"/>
              <a:t>PETITION Review</a:t>
            </a:r>
            <a:br>
              <a:rPr lang="en-US" sz="2400" dirty="0"/>
            </a:br>
            <a:r>
              <a:rPr lang="en-US" sz="2400" dirty="0"/>
              <a:t>	</a:t>
            </a:r>
            <a:r>
              <a:rPr lang="en-US" sz="2400" b="1" dirty="0"/>
              <a:t>signature removal</a:t>
            </a:r>
          </a:p>
        </p:txBody>
      </p:sp>
      <p:sp>
        <p:nvSpPr>
          <p:cNvPr id="3" name="Content Placeholder 2"/>
          <p:cNvSpPr>
            <a:spLocks noGrp="1"/>
          </p:cNvSpPr>
          <p:nvPr>
            <p:ph idx="1"/>
          </p:nvPr>
        </p:nvSpPr>
        <p:spPr>
          <a:xfrm>
            <a:off x="1232329" y="3293707"/>
            <a:ext cx="10217020" cy="3303037"/>
          </a:xfrm>
        </p:spPr>
        <p:txBody>
          <a:bodyPr>
            <a:noAutofit/>
          </a:bodyPr>
          <a:lstStyle/>
          <a:p>
            <a:pPr marL="0" lvl="1" indent="0">
              <a:buNone/>
            </a:pPr>
            <a:r>
              <a:rPr lang="en-US" sz="2400" dirty="0">
                <a:solidFill>
                  <a:schemeClr val="tx1"/>
                </a:solidFill>
              </a:rPr>
              <a:t>Remove the following </a:t>
            </a:r>
            <a:r>
              <a:rPr lang="en-US" sz="2400" b="1" dirty="0">
                <a:solidFill>
                  <a:schemeClr val="tx1"/>
                </a:solidFill>
              </a:rPr>
              <a:t>signatures</a:t>
            </a:r>
            <a:r>
              <a:rPr lang="en-US" sz="2400" dirty="0">
                <a:solidFill>
                  <a:schemeClr val="tx1"/>
                </a:solidFill>
              </a:rPr>
              <a:t> by placing an adjacent mark or striking through the signature line </a:t>
            </a:r>
            <a:r>
              <a:rPr lang="en-US" dirty="0">
                <a:solidFill>
                  <a:schemeClr val="tx1"/>
                </a:solidFill>
              </a:rPr>
              <a:t>(I have continued to use the red SS in the right margin):</a:t>
            </a:r>
          </a:p>
          <a:p>
            <a:pPr marL="914400" lvl="1" indent="-457200">
              <a:buClrTx/>
              <a:buFont typeface="+mj-lt"/>
              <a:buAutoNum type="arabicPeriod"/>
            </a:pPr>
            <a:r>
              <a:rPr lang="en-US" sz="2400" dirty="0">
                <a:solidFill>
                  <a:schemeClr val="tx1"/>
                </a:solidFill>
              </a:rPr>
              <a:t>If the </a:t>
            </a:r>
            <a:r>
              <a:rPr lang="en-US" sz="2400" b="1" dirty="0">
                <a:solidFill>
                  <a:schemeClr val="tx1"/>
                </a:solidFill>
              </a:rPr>
              <a:t>signature</a:t>
            </a:r>
            <a:r>
              <a:rPr lang="en-US" sz="2400" dirty="0">
                <a:solidFill>
                  <a:schemeClr val="tx1"/>
                </a:solidFill>
              </a:rPr>
              <a:t> of the qualified elector is missing.</a:t>
            </a:r>
          </a:p>
          <a:p>
            <a:pPr marL="914400" lvl="1" indent="-457200">
              <a:buClrTx/>
              <a:buFont typeface="+mj-lt"/>
              <a:buAutoNum type="arabicPeriod"/>
            </a:pPr>
            <a:r>
              <a:rPr lang="en-US" sz="2400" dirty="0">
                <a:solidFill>
                  <a:schemeClr val="tx1"/>
                </a:solidFill>
              </a:rPr>
              <a:t>If the </a:t>
            </a:r>
            <a:r>
              <a:rPr lang="en-US" sz="2400" b="1" dirty="0">
                <a:solidFill>
                  <a:schemeClr val="tx1"/>
                </a:solidFill>
              </a:rPr>
              <a:t>residence address or the description of residence location</a:t>
            </a:r>
            <a:r>
              <a:rPr lang="en-US" sz="2400" dirty="0">
                <a:solidFill>
                  <a:schemeClr val="tx1"/>
                </a:solidFill>
              </a:rPr>
              <a:t> is missing.</a:t>
            </a:r>
          </a:p>
          <a:p>
            <a:pPr marL="0" lvl="1" indent="0">
              <a:buNone/>
            </a:pPr>
            <a:endParaRPr lang="en-US" dirty="0">
              <a:solidFill>
                <a:schemeClr val="tx1"/>
              </a:solidFill>
            </a:endParaRPr>
          </a:p>
        </p:txBody>
      </p:sp>
      <p:sp>
        <p:nvSpPr>
          <p:cNvPr id="4" name="Rectangle 3"/>
          <p:cNvSpPr/>
          <p:nvPr/>
        </p:nvSpPr>
        <p:spPr>
          <a:xfrm>
            <a:off x="1251678" y="1669244"/>
            <a:ext cx="10197671" cy="2031325"/>
          </a:xfrm>
          <a:prstGeom prst="rect">
            <a:avLst/>
          </a:prstGeom>
        </p:spPr>
        <p:txBody>
          <a:bodyPr wrap="square">
            <a:spAutoFit/>
          </a:bodyPr>
          <a:lstStyle/>
          <a:p>
            <a:pPr algn="ctr"/>
            <a:r>
              <a:rPr lang="en-US" sz="5100" cap="all" spc="200" dirty="0">
                <a:solidFill>
                  <a:srgbClr val="505046"/>
                </a:solidFill>
                <a:latin typeface="Impact" panose="020B0806030902050204"/>
                <a:ea typeface="+mj-ea"/>
                <a:cs typeface="+mj-cs"/>
              </a:rPr>
              <a:t>SIGNATURE Removal</a:t>
            </a:r>
          </a:p>
          <a:p>
            <a:pPr lvl="0" algn="ctr"/>
            <a:r>
              <a:rPr lang="en-US" sz="3100" cap="all" spc="200" dirty="0">
                <a:solidFill>
                  <a:srgbClr val="505046"/>
                </a:solidFill>
                <a:latin typeface="Impact" panose="020B0806030902050204"/>
              </a:rPr>
              <a:t>ARS § 19-121.01(3)</a:t>
            </a:r>
            <a:endParaRPr lang="en-US" sz="3100" dirty="0">
              <a:solidFill>
                <a:prstClr val="black"/>
              </a:solidFill>
            </a:endParaRPr>
          </a:p>
          <a:p>
            <a:pPr algn="ctr"/>
            <a:endParaRPr lang="en-US" sz="4400" dirty="0"/>
          </a:p>
        </p:txBody>
      </p:sp>
    </p:spTree>
    <p:extLst>
      <p:ext uri="{BB962C8B-B14F-4D97-AF65-F5344CB8AC3E}">
        <p14:creationId xmlns:p14="http://schemas.microsoft.com/office/powerpoint/2010/main" val="26940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r>
              <a:rPr lang="en-US" sz="3100" dirty="0"/>
              <a:t>PETITION Review</a:t>
            </a:r>
            <a:br>
              <a:rPr lang="en-US" sz="2400" dirty="0"/>
            </a:br>
            <a:r>
              <a:rPr lang="en-US" sz="2400" dirty="0"/>
              <a:t>     </a:t>
            </a:r>
            <a:r>
              <a:rPr lang="en-US" sz="2700" b="1" dirty="0"/>
              <a:t>Signature Removal (cont.)</a:t>
            </a:r>
          </a:p>
        </p:txBody>
      </p:sp>
      <p:sp>
        <p:nvSpPr>
          <p:cNvPr id="3" name="Content Placeholder 2"/>
          <p:cNvSpPr>
            <a:spLocks noGrp="1"/>
          </p:cNvSpPr>
          <p:nvPr>
            <p:ph idx="1"/>
          </p:nvPr>
        </p:nvSpPr>
        <p:spPr>
          <a:xfrm>
            <a:off x="1220147" y="1957819"/>
            <a:ext cx="10178322" cy="5103845"/>
          </a:xfrm>
        </p:spPr>
        <p:txBody>
          <a:bodyPr>
            <a:noAutofit/>
          </a:bodyPr>
          <a:lstStyle/>
          <a:p>
            <a:pPr marL="914400" lvl="1" indent="-457200">
              <a:buClrTx/>
              <a:buFont typeface="+mj-lt"/>
              <a:buAutoNum type="arabicPeriod" startAt="3"/>
            </a:pPr>
            <a:r>
              <a:rPr lang="en-US" sz="2400" i="0" dirty="0">
                <a:solidFill>
                  <a:schemeClr val="tx1"/>
                </a:solidFill>
              </a:rPr>
              <a:t>If the </a:t>
            </a:r>
            <a:r>
              <a:rPr lang="en-US" sz="2400" b="1" i="0" dirty="0">
                <a:solidFill>
                  <a:schemeClr val="tx1"/>
                </a:solidFill>
              </a:rPr>
              <a:t>date</a:t>
            </a:r>
            <a:r>
              <a:rPr lang="en-US" sz="2400" i="0" dirty="0">
                <a:solidFill>
                  <a:schemeClr val="tx1"/>
                </a:solidFill>
              </a:rPr>
              <a:t> on which the petitioner signed is missing or, </a:t>
            </a:r>
          </a:p>
          <a:p>
            <a:pPr marL="1427163" lvl="4" indent="-457200">
              <a:buClrTx/>
            </a:pPr>
            <a:r>
              <a:rPr lang="en-US" sz="2400" i="0" dirty="0">
                <a:solidFill>
                  <a:schemeClr val="tx1"/>
                </a:solidFill>
              </a:rPr>
              <a:t>If the </a:t>
            </a:r>
            <a:r>
              <a:rPr lang="en-US" sz="2400" b="1" i="0" dirty="0">
                <a:solidFill>
                  <a:schemeClr val="tx1"/>
                </a:solidFill>
              </a:rPr>
              <a:t>date</a:t>
            </a:r>
            <a:r>
              <a:rPr lang="en-US" sz="2400" i="0" dirty="0">
                <a:solidFill>
                  <a:schemeClr val="tx1"/>
                </a:solidFill>
              </a:rPr>
              <a:t> the petitioner signed is before the date that the Statement of Organization was filed for the political committee which is filing the petition</a:t>
            </a:r>
          </a:p>
          <a:p>
            <a:pPr marL="1427163" lvl="4" indent="-457200">
              <a:buClrTx/>
            </a:pPr>
            <a:r>
              <a:rPr lang="en-US" sz="2400" i="0" dirty="0">
                <a:solidFill>
                  <a:schemeClr val="tx1"/>
                </a:solidFill>
              </a:rPr>
              <a:t>If the </a:t>
            </a:r>
            <a:r>
              <a:rPr lang="en-US" sz="2400" b="1" i="0" dirty="0">
                <a:solidFill>
                  <a:schemeClr val="tx1"/>
                </a:solidFill>
              </a:rPr>
              <a:t>date</a:t>
            </a:r>
            <a:r>
              <a:rPr lang="en-US" sz="2400" i="0" dirty="0">
                <a:solidFill>
                  <a:schemeClr val="tx1"/>
                </a:solidFill>
              </a:rPr>
              <a:t> on which the petitioner signed is after the date on which the affidavit was completed by the circulator and notarized.</a:t>
            </a:r>
            <a:endParaRPr lang="en-US" sz="2400" dirty="0">
              <a:solidFill>
                <a:schemeClr val="tx1"/>
              </a:solidFill>
            </a:endParaRPr>
          </a:p>
          <a:p>
            <a:pPr marL="914400" lvl="1" indent="-457200">
              <a:buNone/>
            </a:pPr>
            <a:r>
              <a:rPr lang="en-US" sz="2400" dirty="0">
                <a:solidFill>
                  <a:schemeClr val="tx1"/>
                </a:solidFill>
              </a:rPr>
              <a:t>4.	</a:t>
            </a:r>
            <a:r>
              <a:rPr lang="en-US" sz="2400" b="1" dirty="0">
                <a:solidFill>
                  <a:schemeClr val="tx1"/>
                </a:solidFill>
              </a:rPr>
              <a:t>Signatures</a:t>
            </a:r>
            <a:r>
              <a:rPr lang="en-US" sz="2400" dirty="0">
                <a:solidFill>
                  <a:schemeClr val="tx1"/>
                </a:solidFill>
              </a:rPr>
              <a:t> in excess of the fifteen signatures permitted per petition.</a:t>
            </a:r>
          </a:p>
          <a:p>
            <a:pPr marL="914400" lvl="1" indent="-457200">
              <a:buNone/>
            </a:pPr>
            <a:r>
              <a:rPr lang="en-US" sz="2400" dirty="0">
                <a:solidFill>
                  <a:schemeClr val="tx1"/>
                </a:solidFill>
              </a:rPr>
              <a:t>5.</a:t>
            </a:r>
            <a:r>
              <a:rPr lang="en-US" sz="2400" b="1" dirty="0">
                <a:solidFill>
                  <a:schemeClr val="tx1"/>
                </a:solidFill>
              </a:rPr>
              <a:t>	Signatures</a:t>
            </a:r>
            <a:r>
              <a:rPr lang="en-US" sz="2400" dirty="0">
                <a:solidFill>
                  <a:schemeClr val="tx1"/>
                </a:solidFill>
              </a:rPr>
              <a:t> withdrawn pursuant to </a:t>
            </a:r>
            <a:r>
              <a:rPr lang="en-US" sz="2400" dirty="0" err="1">
                <a:solidFill>
                  <a:schemeClr val="tx1"/>
                </a:solidFill>
              </a:rPr>
              <a:t>A.R.S</a:t>
            </a:r>
            <a:r>
              <a:rPr lang="en-US" sz="2400" dirty="0">
                <a:solidFill>
                  <a:schemeClr val="tx1"/>
                </a:solidFill>
              </a:rPr>
              <a:t>. § 19-113.</a:t>
            </a:r>
          </a:p>
          <a:p>
            <a:pPr marL="914400" lvl="1" indent="-457200">
              <a:buNone/>
            </a:pPr>
            <a:r>
              <a:rPr lang="en-US" sz="2400" dirty="0">
                <a:solidFill>
                  <a:schemeClr val="tx1"/>
                </a:solidFill>
              </a:rPr>
              <a:t>6.</a:t>
            </a:r>
            <a:r>
              <a:rPr lang="en-US" sz="2400" b="1" dirty="0">
                <a:solidFill>
                  <a:schemeClr val="tx1"/>
                </a:solidFill>
              </a:rPr>
              <a:t>	Signatures</a:t>
            </a:r>
            <a:r>
              <a:rPr lang="en-US" sz="2400" dirty="0">
                <a:solidFill>
                  <a:schemeClr val="tx1"/>
                </a:solidFill>
              </a:rPr>
              <a:t> for which the clerk determines that the petition circulator has printed the elector's first and last names or other information in violation of </a:t>
            </a:r>
            <a:r>
              <a:rPr lang="en-US" sz="2400" dirty="0" err="1">
                <a:solidFill>
                  <a:schemeClr val="tx1"/>
                </a:solidFill>
              </a:rPr>
              <a:t>A.R.S</a:t>
            </a:r>
            <a:r>
              <a:rPr lang="en-US" sz="2400" dirty="0">
                <a:solidFill>
                  <a:schemeClr val="tx1"/>
                </a:solidFill>
              </a:rPr>
              <a:t>. § 19-112.</a:t>
            </a:r>
            <a:endParaRPr lang="en-US" dirty="0">
              <a:solidFill>
                <a:schemeClr val="tx1"/>
              </a:solidFill>
            </a:endParaRPr>
          </a:p>
          <a:p>
            <a:pPr marL="1427163" lvl="4" indent="-457200">
              <a:buFont typeface="Arial" panose="020B0604020202020204" pitchFamily="34" charset="0"/>
              <a:buChar char="•"/>
            </a:pPr>
            <a:endParaRPr lang="en-US" sz="2400" i="0" dirty="0">
              <a:solidFill>
                <a:schemeClr val="tx1"/>
              </a:solidFill>
            </a:endParaRPr>
          </a:p>
        </p:txBody>
      </p:sp>
    </p:spTree>
    <p:extLst>
      <p:ext uri="{BB962C8B-B14F-4D97-AF65-F5344CB8AC3E}">
        <p14:creationId xmlns:p14="http://schemas.microsoft.com/office/powerpoint/2010/main" val="140670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2939" y="2955925"/>
            <a:ext cx="10217020" cy="3762116"/>
          </a:xfrm>
        </p:spPr>
        <p:txBody>
          <a:bodyPr>
            <a:normAutofit/>
          </a:bodyPr>
          <a:lstStyle/>
          <a:p>
            <a:pPr marL="457200" indent="-457200">
              <a:buClrTx/>
              <a:buFont typeface="+mj-lt"/>
              <a:buAutoNum type="arabicPeriod"/>
            </a:pPr>
            <a:r>
              <a:rPr lang="en-US" sz="2400" dirty="0">
                <a:solidFill>
                  <a:schemeClr val="tx1"/>
                </a:solidFill>
              </a:rPr>
              <a:t>Count the number of signatures for verification on the remaining petitions sheets and note the number in the upper right-hand corner of the petition.</a:t>
            </a:r>
          </a:p>
          <a:p>
            <a:pPr marL="457200" indent="-457200">
              <a:buClrTx/>
              <a:buFont typeface="+mj-lt"/>
              <a:buAutoNum type="arabicPeriod"/>
            </a:pPr>
            <a:r>
              <a:rPr lang="en-US" sz="2400" dirty="0">
                <a:solidFill>
                  <a:schemeClr val="tx1"/>
                </a:solidFill>
              </a:rPr>
              <a:t>Sort the petitions based on the number of signatures.</a:t>
            </a:r>
          </a:p>
          <a:p>
            <a:pPr marL="457200" indent="-457200">
              <a:buClrTx/>
              <a:buFont typeface="+mj-lt"/>
              <a:buAutoNum type="arabicPeriod"/>
            </a:pPr>
            <a:r>
              <a:rPr lang="en-US" sz="2400" dirty="0">
                <a:solidFill>
                  <a:schemeClr val="tx1"/>
                </a:solidFill>
              </a:rPr>
              <a:t>Record the number of sheets for each set on the tally sheet.</a:t>
            </a:r>
          </a:p>
          <a:p>
            <a:pPr marL="457200" indent="-457200">
              <a:buClrTx/>
              <a:buFont typeface="+mj-lt"/>
              <a:buAutoNum type="arabicPeriod"/>
            </a:pPr>
            <a:r>
              <a:rPr lang="en-US" sz="2400" dirty="0">
                <a:solidFill>
                  <a:schemeClr val="tx1"/>
                </a:solidFill>
              </a:rPr>
              <a:t>Calculate the number of signatures remaining.</a:t>
            </a:r>
          </a:p>
          <a:p>
            <a:pPr marL="457200" indent="-457200">
              <a:buClrTx/>
              <a:buFont typeface="+mj-lt"/>
              <a:buAutoNum type="arabicPeriod"/>
            </a:pPr>
            <a:r>
              <a:rPr lang="en-US" sz="2400" dirty="0">
                <a:solidFill>
                  <a:schemeClr val="tx1"/>
                </a:solidFill>
              </a:rPr>
              <a:t>Number the remaining petition sheets in consecutive order on the upper left-hand corner of the petition.</a:t>
            </a:r>
          </a:p>
          <a:p>
            <a:pPr marL="457200" indent="-457200">
              <a:buFont typeface="+mj-lt"/>
              <a:buAutoNum type="arabicPeriod"/>
            </a:pPr>
            <a:endParaRPr lang="en-US" sz="2400" dirty="0">
              <a:solidFill>
                <a:schemeClr val="tx1"/>
              </a:solidFill>
            </a:endParaRPr>
          </a:p>
          <a:p>
            <a:endParaRPr lang="en-US" dirty="0"/>
          </a:p>
          <a:p>
            <a:endParaRPr lang="en-US" dirty="0"/>
          </a:p>
        </p:txBody>
      </p:sp>
      <p:sp>
        <p:nvSpPr>
          <p:cNvPr id="5" name="Title 4"/>
          <p:cNvSpPr>
            <a:spLocks noGrp="1"/>
          </p:cNvSpPr>
          <p:nvPr>
            <p:ph type="title"/>
          </p:nvPr>
        </p:nvSpPr>
        <p:spPr/>
        <p:txBody>
          <a:bodyPr/>
          <a:lstStyle/>
          <a:p>
            <a:r>
              <a:rPr lang="en-US" dirty="0"/>
              <a:t>AFTER REMOVAL OF SHEETS AND SIGNATURES</a:t>
            </a:r>
          </a:p>
        </p:txBody>
      </p:sp>
    </p:spTree>
    <p:extLst>
      <p:ext uri="{BB962C8B-B14F-4D97-AF65-F5344CB8AC3E}">
        <p14:creationId xmlns:p14="http://schemas.microsoft.com/office/powerpoint/2010/main" val="162286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119" y="2352927"/>
            <a:ext cx="10178322" cy="3593591"/>
          </a:xfrm>
        </p:spPr>
        <p:txBody>
          <a:bodyPr>
            <a:normAutofit/>
          </a:bodyPr>
          <a:lstStyle/>
          <a:p>
            <a:pPr marL="457200" lvl="0" indent="-457200">
              <a:buClrTx/>
              <a:buFont typeface="+mj-lt"/>
              <a:buAutoNum type="arabicPeriod" startAt="6"/>
            </a:pPr>
            <a:r>
              <a:rPr lang="en-US" sz="2400" dirty="0">
                <a:solidFill>
                  <a:prstClr val="black"/>
                </a:solidFill>
              </a:rPr>
              <a:t>If the total number of signatures equals or exceeds the minimum requirement, select, at random, 5% of the total signatures for verification by the County Recorder.</a:t>
            </a:r>
          </a:p>
          <a:p>
            <a:pPr lvl="1">
              <a:buClr>
                <a:srgbClr val="505046"/>
              </a:buClr>
            </a:pPr>
            <a:r>
              <a:rPr lang="en-US" sz="2400" dirty="0">
                <a:solidFill>
                  <a:prstClr val="black"/>
                </a:solidFill>
              </a:rPr>
              <a:t>The Secretary of State’s office has a program which can be used to make the random sample.</a:t>
            </a:r>
          </a:p>
          <a:p>
            <a:pPr lvl="2">
              <a:buClr>
                <a:srgbClr val="505046"/>
              </a:buClr>
            </a:pPr>
            <a:r>
              <a:rPr lang="en-US" sz="2200" dirty="0">
                <a:solidFill>
                  <a:prstClr val="black"/>
                </a:solidFill>
              </a:rPr>
              <a:t>Send an email to the Secretary of State’s office stating number of petitions and number of signatures.</a:t>
            </a:r>
          </a:p>
          <a:p>
            <a:pPr marL="457200" lvl="0" indent="-457200">
              <a:buClrTx/>
              <a:buFont typeface="+mj-lt"/>
              <a:buAutoNum type="arabicPeriod" startAt="6"/>
            </a:pPr>
            <a:r>
              <a:rPr lang="en-US" sz="2400" dirty="0">
                <a:solidFill>
                  <a:prstClr val="black"/>
                </a:solidFill>
              </a:rPr>
              <a:t>Issue a receipt to the applicant of the total number eligible for verification.</a:t>
            </a:r>
          </a:p>
          <a:p>
            <a:endParaRPr lang="en-US" dirty="0"/>
          </a:p>
        </p:txBody>
      </p:sp>
      <p:sp>
        <p:nvSpPr>
          <p:cNvPr id="5" name="Title 4"/>
          <p:cNvSpPr>
            <a:spLocks noGrp="1"/>
          </p:cNvSpPr>
          <p:nvPr>
            <p:ph type="title"/>
          </p:nvPr>
        </p:nvSpPr>
        <p:spPr>
          <a:xfrm>
            <a:off x="581192" y="702156"/>
            <a:ext cx="11029616" cy="1013800"/>
          </a:xfrm>
        </p:spPr>
        <p:txBody>
          <a:bodyPr/>
          <a:lstStyle/>
          <a:p>
            <a:r>
              <a:rPr lang="en-US" dirty="0"/>
              <a:t>AFTER REMOVAL OF SHEETS AND SIGNATURES (Cont.)</a:t>
            </a:r>
          </a:p>
        </p:txBody>
      </p:sp>
    </p:spTree>
    <p:extLst>
      <p:ext uri="{BB962C8B-B14F-4D97-AF65-F5344CB8AC3E}">
        <p14:creationId xmlns:p14="http://schemas.microsoft.com/office/powerpoint/2010/main" val="417167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5373" y="0"/>
            <a:ext cx="5303980" cy="68585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041" y="0"/>
            <a:ext cx="5299364" cy="6858000"/>
          </a:xfrm>
          <a:prstGeom prst="rect">
            <a:avLst/>
          </a:prstGeom>
        </p:spPr>
      </p:pic>
    </p:spTree>
    <p:extLst>
      <p:ext uri="{BB962C8B-B14F-4D97-AF65-F5344CB8AC3E}">
        <p14:creationId xmlns:p14="http://schemas.microsoft.com/office/powerpoint/2010/main" val="1525729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177" y="0"/>
            <a:ext cx="5247645" cy="6858000"/>
          </a:xfrm>
          <a:prstGeom prst="rect">
            <a:avLst/>
          </a:prstGeom>
        </p:spPr>
      </p:pic>
    </p:spTree>
    <p:extLst>
      <p:ext uri="{BB962C8B-B14F-4D97-AF65-F5344CB8AC3E}">
        <p14:creationId xmlns:p14="http://schemas.microsoft.com/office/powerpoint/2010/main" val="332461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707357"/>
            <a:ext cx="9538137" cy="1014214"/>
          </a:xfrm>
        </p:spPr>
        <p:txBody>
          <a:bodyPr/>
          <a:lstStyle/>
          <a:p>
            <a:r>
              <a:rPr lang="en-US" dirty="0"/>
              <a:t>Random Sample</a:t>
            </a:r>
          </a:p>
        </p:txBody>
      </p:sp>
      <p:sp>
        <p:nvSpPr>
          <p:cNvPr id="3" name="Content Placeholder 2"/>
          <p:cNvSpPr>
            <a:spLocks noGrp="1"/>
          </p:cNvSpPr>
          <p:nvPr>
            <p:ph idx="1"/>
          </p:nvPr>
        </p:nvSpPr>
        <p:spPr>
          <a:xfrm>
            <a:off x="1371600" y="1541161"/>
            <a:ext cx="10217020" cy="5663681"/>
          </a:xfrm>
        </p:spPr>
        <p:txBody>
          <a:bodyPr>
            <a:normAutofit/>
          </a:bodyPr>
          <a:lstStyle/>
          <a:p>
            <a:pPr>
              <a:buClrTx/>
            </a:pPr>
            <a:r>
              <a:rPr lang="en-US" sz="2400" dirty="0">
                <a:solidFill>
                  <a:schemeClr val="tx1"/>
                </a:solidFill>
              </a:rPr>
              <a:t>Mark the selected signature in a clear manner (I still circle the line number and draw a line from the base of the circle extending into the left margin).</a:t>
            </a:r>
          </a:p>
          <a:p>
            <a:pPr>
              <a:buClrTx/>
            </a:pPr>
            <a:r>
              <a:rPr lang="en-US" sz="2400" dirty="0">
                <a:solidFill>
                  <a:schemeClr val="tx1"/>
                </a:solidFill>
              </a:rPr>
              <a:t>If a signature line is found to be blank or marked with an SS then:</a:t>
            </a:r>
          </a:p>
          <a:p>
            <a:pPr lvl="1"/>
            <a:r>
              <a:rPr lang="en-US" sz="2400" dirty="0">
                <a:solidFill>
                  <a:schemeClr val="tx1"/>
                </a:solidFill>
              </a:rPr>
              <a:t>Go to the next line down (even if that means going to next sheet) on which an eligible signature appears.</a:t>
            </a:r>
          </a:p>
          <a:p>
            <a:pPr>
              <a:buClrTx/>
            </a:pPr>
            <a:r>
              <a:rPr lang="en-US" sz="2400" dirty="0">
                <a:solidFill>
                  <a:schemeClr val="tx1"/>
                </a:solidFill>
              </a:rPr>
              <a:t>If that line is already being used in the random sample then:</a:t>
            </a:r>
          </a:p>
          <a:p>
            <a:pPr lvl="1"/>
            <a:r>
              <a:rPr lang="en-US" sz="2400" dirty="0">
                <a:solidFill>
                  <a:schemeClr val="tx1"/>
                </a:solidFill>
              </a:rPr>
              <a:t>Proceed back up the page from the originally selected signature to the next previous signature.</a:t>
            </a:r>
          </a:p>
          <a:p>
            <a:pPr>
              <a:buClrTx/>
            </a:pPr>
            <a:r>
              <a:rPr lang="en-US" sz="2400" dirty="0">
                <a:solidFill>
                  <a:schemeClr val="tx1"/>
                </a:solidFill>
              </a:rPr>
              <a:t>If that line is already being used in the random sample then:</a:t>
            </a:r>
          </a:p>
          <a:p>
            <a:pPr lvl="1"/>
            <a:r>
              <a:rPr lang="en-US" sz="2400" dirty="0">
                <a:solidFill>
                  <a:schemeClr val="tx1"/>
                </a:solidFill>
              </a:rPr>
              <a:t>Proceed down the page (or to the next page) to the next eligible signature.</a:t>
            </a:r>
          </a:p>
        </p:txBody>
      </p:sp>
    </p:spTree>
    <p:extLst>
      <p:ext uri="{BB962C8B-B14F-4D97-AF65-F5344CB8AC3E}">
        <p14:creationId xmlns:p14="http://schemas.microsoft.com/office/powerpoint/2010/main" val="2234190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Random Sample (cont.)</a:t>
            </a:r>
          </a:p>
        </p:txBody>
      </p:sp>
      <p:sp>
        <p:nvSpPr>
          <p:cNvPr id="8" name="Content Placeholder 7"/>
          <p:cNvSpPr>
            <a:spLocks noGrp="1"/>
          </p:cNvSpPr>
          <p:nvPr>
            <p:ph idx="1"/>
          </p:nvPr>
        </p:nvSpPr>
        <p:spPr>
          <a:xfrm>
            <a:off x="1393788" y="2299103"/>
            <a:ext cx="10217020" cy="4896729"/>
          </a:xfrm>
        </p:spPr>
        <p:txBody>
          <a:bodyPr>
            <a:normAutofit/>
          </a:bodyPr>
          <a:lstStyle/>
          <a:p>
            <a:pPr>
              <a:buClrTx/>
            </a:pPr>
            <a:r>
              <a:rPr lang="en-US" sz="2400" dirty="0">
                <a:solidFill>
                  <a:schemeClr val="tx1"/>
                </a:solidFill>
              </a:rPr>
              <a:t>This process continues until an eligible signature is identified.</a:t>
            </a:r>
          </a:p>
          <a:p>
            <a:pPr>
              <a:buClrTx/>
            </a:pPr>
            <a:r>
              <a:rPr lang="en-US" sz="2400" dirty="0">
                <a:solidFill>
                  <a:schemeClr val="tx1"/>
                </a:solidFill>
              </a:rPr>
              <a:t>Once the marking of the random sample is complete make a copy of the front of each signature sheet that includes a random sample marking.</a:t>
            </a:r>
          </a:p>
          <a:p>
            <a:pPr>
              <a:buClrTx/>
            </a:pPr>
            <a:r>
              <a:rPr lang="en-US" sz="2400" dirty="0">
                <a:solidFill>
                  <a:schemeClr val="tx1"/>
                </a:solidFill>
              </a:rPr>
              <a:t>Using the copied sheets, highlight the random sample selections.</a:t>
            </a:r>
          </a:p>
          <a:p>
            <a:pPr>
              <a:buClrTx/>
            </a:pPr>
            <a:r>
              <a:rPr lang="en-US" sz="2400" dirty="0">
                <a:solidFill>
                  <a:schemeClr val="tx1"/>
                </a:solidFill>
              </a:rPr>
              <a:t>Transmit the copied/highlighted sheets to the County (Flagstaff hand delivers and makes the County verify and sign for the petitions).</a:t>
            </a:r>
          </a:p>
          <a:p>
            <a:pPr>
              <a:buClrTx/>
            </a:pPr>
            <a:r>
              <a:rPr lang="en-US" sz="2400" dirty="0">
                <a:solidFill>
                  <a:schemeClr val="tx1"/>
                </a:solidFill>
              </a:rPr>
              <a:t>The County has 15 days, excluding weekends and holidays to complete and return their certification.</a:t>
            </a:r>
          </a:p>
          <a:p>
            <a:pPr lvl="1"/>
            <a:r>
              <a:rPr lang="en-US" sz="2200" dirty="0">
                <a:solidFill>
                  <a:schemeClr val="tx1"/>
                </a:solidFill>
              </a:rPr>
              <a:t>If someone wishes to challenge the signatures certified they must do so by action in superior court within 5 calendar days of when the Recorder notifies the Clerk of the number of certified signatures.</a:t>
            </a:r>
          </a:p>
          <a:p>
            <a:endParaRPr lang="en-US" dirty="0"/>
          </a:p>
          <a:p>
            <a:endParaRPr lang="en-US" dirty="0"/>
          </a:p>
        </p:txBody>
      </p:sp>
    </p:spTree>
    <p:extLst>
      <p:ext uri="{BB962C8B-B14F-4D97-AF65-F5344CB8AC3E}">
        <p14:creationId xmlns:p14="http://schemas.microsoft.com/office/powerpoint/2010/main" val="392327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AN INITIATIVE?  … A REFERENDUM?</a:t>
            </a:r>
          </a:p>
        </p:txBody>
      </p:sp>
      <p:sp>
        <p:nvSpPr>
          <p:cNvPr id="3" name="Content Placeholder 2"/>
          <p:cNvSpPr>
            <a:spLocks noGrp="1"/>
          </p:cNvSpPr>
          <p:nvPr>
            <p:ph idx="1"/>
          </p:nvPr>
        </p:nvSpPr>
        <p:spPr/>
        <p:txBody>
          <a:bodyPr/>
          <a:lstStyle/>
          <a:p>
            <a:r>
              <a:rPr lang="en-US" sz="2400" dirty="0"/>
              <a:t>INITIATIVE:</a:t>
            </a:r>
          </a:p>
          <a:p>
            <a:pPr marL="0" indent="0">
              <a:buNone/>
            </a:pPr>
            <a:r>
              <a:rPr lang="en-US" sz="2400" dirty="0"/>
              <a:t>	A new law or ordinance is INITIATED by electors </a:t>
            </a:r>
          </a:p>
          <a:p>
            <a:pPr marL="0" indent="0">
              <a:buNone/>
            </a:pPr>
            <a:endParaRPr lang="en-US" dirty="0"/>
          </a:p>
          <a:p>
            <a:r>
              <a:rPr lang="en-US" sz="2400" dirty="0"/>
              <a:t>REFERENDUM:</a:t>
            </a:r>
          </a:p>
          <a:p>
            <a:pPr marL="324000" lvl="1" indent="0">
              <a:buNone/>
            </a:pPr>
            <a:r>
              <a:rPr lang="en-US" sz="2200" dirty="0"/>
              <a:t>An ordinance adopted by the Council is REFERRED to the electors</a:t>
            </a:r>
          </a:p>
        </p:txBody>
      </p:sp>
    </p:spTree>
    <p:extLst>
      <p:ext uri="{BB962C8B-B14F-4D97-AF65-F5344CB8AC3E}">
        <p14:creationId xmlns:p14="http://schemas.microsoft.com/office/powerpoint/2010/main" val="966668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Certification/Receipt</a:t>
            </a:r>
          </a:p>
        </p:txBody>
      </p:sp>
      <p:sp>
        <p:nvSpPr>
          <p:cNvPr id="3" name="Content Placeholder 2"/>
          <p:cNvSpPr>
            <a:spLocks noGrp="1"/>
          </p:cNvSpPr>
          <p:nvPr>
            <p:ph idx="1"/>
          </p:nvPr>
        </p:nvSpPr>
        <p:spPr>
          <a:xfrm>
            <a:off x="1393788" y="1483568"/>
            <a:ext cx="10217020" cy="5374432"/>
          </a:xfrm>
        </p:spPr>
        <p:txBody>
          <a:bodyPr>
            <a:normAutofit/>
          </a:bodyPr>
          <a:lstStyle/>
          <a:p>
            <a:pPr>
              <a:buClrTx/>
            </a:pPr>
            <a:r>
              <a:rPr lang="en-US" sz="2400" dirty="0">
                <a:solidFill>
                  <a:schemeClr val="tx1"/>
                </a:solidFill>
              </a:rPr>
              <a:t>Within 72 hours of receiving the County certification, excluding weekends and holidays, the Clerk will determine the total number of valid signatures by:</a:t>
            </a:r>
          </a:p>
          <a:p>
            <a:pPr lvl="1"/>
            <a:r>
              <a:rPr lang="en-US" sz="2400" dirty="0">
                <a:solidFill>
                  <a:schemeClr val="tx1"/>
                </a:solidFill>
              </a:rPr>
              <a:t>Determining the percentage of all signatures found to be invalid in the random sample and subtracting a like percentage from those signatures remaining.</a:t>
            </a:r>
          </a:p>
          <a:p>
            <a:pPr>
              <a:buClrTx/>
            </a:pPr>
            <a:r>
              <a:rPr lang="en-US" sz="2400" dirty="0">
                <a:solidFill>
                  <a:schemeClr val="tx1"/>
                </a:solidFill>
              </a:rPr>
              <a:t>If the number of valid signatures is equal to or exceeds the minimum required then a receipt is issued to the applicant with a copy of the County certification.</a:t>
            </a:r>
          </a:p>
          <a:p>
            <a:pPr>
              <a:buClrTx/>
            </a:pPr>
            <a:r>
              <a:rPr lang="en-US" sz="2400" dirty="0">
                <a:solidFill>
                  <a:schemeClr val="tx1"/>
                </a:solidFill>
              </a:rPr>
              <a:t>If the number of valid signatures is less than the minimum required then a receipt is issued to the applicant with a copy of the County certification and the original signature sheets are returned to the applicant after the time for challenging has passed.</a:t>
            </a:r>
          </a:p>
        </p:txBody>
      </p:sp>
    </p:spTree>
    <p:extLst>
      <p:ext uri="{BB962C8B-B14F-4D97-AF65-F5344CB8AC3E}">
        <p14:creationId xmlns:p14="http://schemas.microsoft.com/office/powerpoint/2010/main" val="2794994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28" y="-297"/>
            <a:ext cx="5299364" cy="6858000"/>
          </a:xfrm>
          <a:prstGeom prst="rect">
            <a:avLst/>
          </a:prstGeom>
        </p:spPr>
      </p:pic>
      <p:pic>
        <p:nvPicPr>
          <p:cNvPr id="4" name="Picture 3"/>
          <p:cNvPicPr>
            <a:picLocks noChangeAspect="1"/>
          </p:cNvPicPr>
          <p:nvPr/>
        </p:nvPicPr>
        <p:blipFill>
          <a:blip r:embed="rId4"/>
          <a:stretch>
            <a:fillRect/>
          </a:stretch>
        </p:blipFill>
        <p:spPr>
          <a:xfrm>
            <a:off x="6631473" y="-297"/>
            <a:ext cx="5255207" cy="6858594"/>
          </a:xfrm>
          <a:prstGeom prst="rect">
            <a:avLst/>
          </a:prstGeom>
        </p:spPr>
      </p:pic>
    </p:spTree>
    <p:extLst>
      <p:ext uri="{BB962C8B-B14F-4D97-AF65-F5344CB8AC3E}">
        <p14:creationId xmlns:p14="http://schemas.microsoft.com/office/powerpoint/2010/main" val="15761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FINAL thoughts…</a:t>
            </a:r>
          </a:p>
        </p:txBody>
      </p:sp>
      <p:sp>
        <p:nvSpPr>
          <p:cNvPr id="3" name="Content Placeholder 2"/>
          <p:cNvSpPr>
            <a:spLocks noGrp="1"/>
          </p:cNvSpPr>
          <p:nvPr>
            <p:ph idx="1"/>
          </p:nvPr>
        </p:nvSpPr>
        <p:spPr>
          <a:xfrm>
            <a:off x="1251678" y="1548882"/>
            <a:ext cx="10178322" cy="5141167"/>
          </a:xfrm>
        </p:spPr>
        <p:txBody>
          <a:bodyPr>
            <a:normAutofit/>
          </a:bodyPr>
          <a:lstStyle/>
          <a:p>
            <a:pPr>
              <a:buClrTx/>
            </a:pPr>
            <a:r>
              <a:rPr lang="en-US" sz="2400" dirty="0">
                <a:solidFill>
                  <a:schemeClr val="tx1"/>
                </a:solidFill>
              </a:rPr>
              <a:t>2016 was the first year that I did initiatives and I did 3!</a:t>
            </a:r>
          </a:p>
          <a:p>
            <a:pPr>
              <a:buClrTx/>
            </a:pPr>
            <a:r>
              <a:rPr lang="en-US" sz="2400" dirty="0">
                <a:solidFill>
                  <a:schemeClr val="tx1"/>
                </a:solidFill>
              </a:rPr>
              <a:t>Sheet and Signature removal were the most nerve racking for me.</a:t>
            </a:r>
          </a:p>
          <a:p>
            <a:pPr lvl="1"/>
            <a:r>
              <a:rPr lang="en-US" sz="2400" dirty="0">
                <a:solidFill>
                  <a:schemeClr val="tx1"/>
                </a:solidFill>
              </a:rPr>
              <a:t>What if I missed one, what if I missed a lot?</a:t>
            </a:r>
          </a:p>
          <a:p>
            <a:pPr>
              <a:buClrTx/>
            </a:pPr>
            <a:r>
              <a:rPr lang="en-US" sz="2400" dirty="0">
                <a:solidFill>
                  <a:schemeClr val="tx1"/>
                </a:solidFill>
              </a:rPr>
              <a:t>There will be questions along the way.</a:t>
            </a:r>
          </a:p>
          <a:p>
            <a:pPr lvl="1"/>
            <a:r>
              <a:rPr lang="en-US" sz="2400" dirty="0">
                <a:solidFill>
                  <a:schemeClr val="tx1"/>
                </a:solidFill>
              </a:rPr>
              <a:t>Reach out to your fellow Clerks; there is so much experience and knowledge in this group.</a:t>
            </a:r>
          </a:p>
          <a:p>
            <a:pPr lvl="1"/>
            <a:r>
              <a:rPr lang="en-US" sz="2400" dirty="0">
                <a:solidFill>
                  <a:schemeClr val="tx1"/>
                </a:solidFill>
              </a:rPr>
              <a:t>Always include/consult your Attorney!!</a:t>
            </a:r>
          </a:p>
          <a:p>
            <a:pPr>
              <a:buClrTx/>
            </a:pPr>
            <a:r>
              <a:rPr lang="en-US" sz="2400" dirty="0">
                <a:solidFill>
                  <a:schemeClr val="tx1"/>
                </a:solidFill>
              </a:rPr>
              <a:t>Take your time and document everything!</a:t>
            </a:r>
          </a:p>
        </p:txBody>
      </p:sp>
    </p:spTree>
    <p:extLst>
      <p:ext uri="{BB962C8B-B14F-4D97-AF65-F5344CB8AC3E}">
        <p14:creationId xmlns:p14="http://schemas.microsoft.com/office/powerpoint/2010/main" val="4212442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7200" b="1" dirty="0"/>
              <a:t>QUESTIONS?</a:t>
            </a:r>
          </a:p>
        </p:txBody>
      </p:sp>
    </p:spTree>
    <p:extLst>
      <p:ext uri="{BB962C8B-B14F-4D97-AF65-F5344CB8AC3E}">
        <p14:creationId xmlns:p14="http://schemas.microsoft.com/office/powerpoint/2010/main" val="259573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18" y="898635"/>
            <a:ext cx="11251430" cy="1418896"/>
          </a:xfrm>
        </p:spPr>
        <p:txBody>
          <a:bodyPr>
            <a:noAutofit/>
          </a:bodyPr>
          <a:lstStyle/>
          <a:p>
            <a:r>
              <a:rPr lang="en-US" sz="4000" dirty="0"/>
              <a:t>The process is governed by:</a:t>
            </a:r>
            <a:br>
              <a:rPr lang="en-US" sz="4000" dirty="0">
                <a:latin typeface="+mn-lt"/>
              </a:rPr>
            </a:br>
            <a:endParaRPr lang="en-US" sz="4000" dirty="0">
              <a:latin typeface="+mn-lt"/>
            </a:endParaRPr>
          </a:p>
        </p:txBody>
      </p:sp>
      <p:sp>
        <p:nvSpPr>
          <p:cNvPr id="6" name="Content Placeholder 5"/>
          <p:cNvSpPr>
            <a:spLocks noGrp="1"/>
          </p:cNvSpPr>
          <p:nvPr>
            <p:ph idx="1"/>
          </p:nvPr>
        </p:nvSpPr>
        <p:spPr>
          <a:xfrm>
            <a:off x="482138" y="2597474"/>
            <a:ext cx="11321086" cy="3063494"/>
          </a:xfrm>
        </p:spPr>
        <p:txBody>
          <a:bodyPr>
            <a:normAutofit/>
          </a:bodyPr>
          <a:lstStyle/>
          <a:p>
            <a:pPr marL="0" indent="0" algn="ctr">
              <a:buNone/>
            </a:pPr>
            <a:r>
              <a:rPr lang="en-US" sz="3500" cap="all" spc="200" dirty="0">
                <a:solidFill>
                  <a:srgbClr val="505046"/>
                </a:solidFill>
                <a:ea typeface="+mj-ea"/>
                <a:cs typeface="+mj-cs"/>
              </a:rPr>
              <a:t>the state constitution, article iv</a:t>
            </a:r>
          </a:p>
          <a:p>
            <a:pPr marL="0" indent="0" algn="ctr">
              <a:buNone/>
            </a:pPr>
            <a:endParaRPr lang="en-US" sz="800" cap="all" spc="200" dirty="0">
              <a:solidFill>
                <a:srgbClr val="505046"/>
              </a:solidFill>
              <a:ea typeface="+mj-ea"/>
              <a:cs typeface="+mj-cs"/>
            </a:endParaRPr>
          </a:p>
          <a:p>
            <a:pPr marL="0" indent="0" algn="ctr">
              <a:buNone/>
            </a:pPr>
            <a:r>
              <a:rPr lang="en-US" sz="3500" cap="all" spc="200" dirty="0">
                <a:solidFill>
                  <a:srgbClr val="505046"/>
                </a:solidFill>
                <a:ea typeface="+mj-ea"/>
                <a:cs typeface="+mj-cs"/>
              </a:rPr>
              <a:t>And</a:t>
            </a:r>
          </a:p>
          <a:p>
            <a:pPr marL="0" indent="0" algn="ctr">
              <a:buNone/>
            </a:pPr>
            <a:endParaRPr lang="en-US" sz="800" cap="all" spc="200" dirty="0">
              <a:solidFill>
                <a:srgbClr val="505046"/>
              </a:solidFill>
              <a:ea typeface="+mj-ea"/>
              <a:cs typeface="+mj-cs"/>
            </a:endParaRPr>
          </a:p>
          <a:p>
            <a:pPr marL="0" indent="0" algn="ctr">
              <a:buNone/>
            </a:pPr>
            <a:r>
              <a:rPr lang="en-US" sz="3500" cap="all" spc="200" dirty="0">
                <a:solidFill>
                  <a:srgbClr val="505046"/>
                </a:solidFill>
                <a:ea typeface="+mj-ea"/>
                <a:cs typeface="+mj-cs"/>
              </a:rPr>
              <a:t>Arizona revised statutes, title 19</a:t>
            </a:r>
          </a:p>
          <a:p>
            <a:pPr marL="0" indent="0" algn="ctr">
              <a:buNone/>
            </a:pPr>
            <a:endParaRPr lang="en-US" sz="3500" dirty="0"/>
          </a:p>
        </p:txBody>
      </p:sp>
    </p:spTree>
    <p:extLst>
      <p:ext uri="{BB962C8B-B14F-4D97-AF65-F5344CB8AC3E}">
        <p14:creationId xmlns:p14="http://schemas.microsoft.com/office/powerpoint/2010/main" val="151087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Arizona Constitution</a:t>
            </a:r>
            <a:br>
              <a:rPr lang="en-US" sz="4400" dirty="0"/>
            </a:br>
            <a:r>
              <a:rPr lang="en-US" sz="3600" dirty="0"/>
              <a:t>Article IV, Part 1, SECTION 1 (8)</a:t>
            </a:r>
          </a:p>
        </p:txBody>
      </p:sp>
      <p:sp>
        <p:nvSpPr>
          <p:cNvPr id="3" name="Content Placeholder 2"/>
          <p:cNvSpPr>
            <a:spLocks noGrp="1"/>
          </p:cNvSpPr>
          <p:nvPr>
            <p:ph idx="1"/>
          </p:nvPr>
        </p:nvSpPr>
        <p:spPr>
          <a:xfrm>
            <a:off x="581192" y="2053244"/>
            <a:ext cx="11097492" cy="4530436"/>
          </a:xfrm>
        </p:spPr>
        <p:txBody>
          <a:bodyPr>
            <a:normAutofit/>
          </a:bodyPr>
          <a:lstStyle/>
          <a:p>
            <a:r>
              <a:rPr lang="en-US" sz="2400" dirty="0"/>
              <a:t> (8) Local, city, town or county matters. </a:t>
            </a:r>
          </a:p>
          <a:p>
            <a:pPr marL="0" indent="0">
              <a:buNone/>
            </a:pPr>
            <a:endParaRPr lang="en-US" sz="800" dirty="0"/>
          </a:p>
          <a:p>
            <a:pPr marL="0" indent="0">
              <a:buNone/>
            </a:pPr>
            <a:r>
              <a:rPr lang="en-US" sz="2400" dirty="0"/>
              <a:t>	The powers of the initiative and the referendum are hereby further reserved to the 	qualified electors of every incorporated city, town, and county...</a:t>
            </a:r>
            <a:r>
              <a:rPr lang="en-US" sz="2400" dirty="0">
                <a:solidFill>
                  <a:schemeClr val="accent1">
                    <a:lumMod val="90000"/>
                    <a:lumOff val="10000"/>
                  </a:schemeClr>
                </a:solidFill>
              </a:rPr>
              <a:t>Under the power of 	the initiative fifteen per centum of the qualified electors may propose measures on 	such local, city, town, or county matters, </a:t>
            </a:r>
            <a:r>
              <a:rPr lang="en-US" sz="2400" dirty="0"/>
              <a:t>and </a:t>
            </a:r>
            <a:r>
              <a:rPr lang="en-US" sz="2400" dirty="0">
                <a:solidFill>
                  <a:schemeClr val="accent1">
                    <a:lumMod val="90000"/>
                    <a:lumOff val="10000"/>
                  </a:schemeClr>
                </a:solidFill>
              </a:rPr>
              <a:t>ten per centum of the electors may 	propose the referendum on legislation enacted within and by such city, town, or 	county….</a:t>
            </a:r>
          </a:p>
        </p:txBody>
      </p:sp>
      <p:sp>
        <p:nvSpPr>
          <p:cNvPr id="4" name="Title 1"/>
          <p:cNvSpPr txBox="1">
            <a:spLocks/>
          </p:cNvSpPr>
          <p:nvPr/>
        </p:nvSpPr>
        <p:spPr>
          <a:xfrm>
            <a:off x="1251678" y="4425651"/>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endParaRPr lang="en-US" dirty="0"/>
          </a:p>
        </p:txBody>
      </p:sp>
    </p:spTree>
    <p:extLst>
      <p:ext uri="{BB962C8B-B14F-4D97-AF65-F5344CB8AC3E}">
        <p14:creationId xmlns:p14="http://schemas.microsoft.com/office/powerpoint/2010/main" val="338741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812515"/>
            <a:ext cx="11029616" cy="1013800"/>
          </a:xfrm>
        </p:spPr>
        <p:txBody>
          <a:bodyPr>
            <a:normAutofit fontScale="90000"/>
          </a:bodyPr>
          <a:lstStyle/>
          <a:p>
            <a:r>
              <a:rPr lang="en-US" sz="4400" dirty="0"/>
              <a:t>Arizona revised statutes</a:t>
            </a:r>
            <a:br>
              <a:rPr lang="en-US" sz="4400" dirty="0"/>
            </a:br>
            <a:r>
              <a:rPr lang="en-US" sz="4400" dirty="0"/>
              <a:t>§</a:t>
            </a:r>
            <a:r>
              <a:rPr lang="en-US" sz="3600" dirty="0"/>
              <a:t>19-143 (a) - </a:t>
            </a:r>
            <a:r>
              <a:rPr lang="en-US" sz="3600" dirty="0" err="1"/>
              <a:t>iNITIATIVE</a:t>
            </a:r>
            <a:endParaRPr lang="en-US" sz="3600" dirty="0"/>
          </a:p>
        </p:txBody>
      </p:sp>
      <p:sp>
        <p:nvSpPr>
          <p:cNvPr id="3" name="Content Placeholder 2"/>
          <p:cNvSpPr>
            <a:spLocks noGrp="1"/>
          </p:cNvSpPr>
          <p:nvPr>
            <p:ph idx="1"/>
          </p:nvPr>
        </p:nvSpPr>
        <p:spPr>
          <a:xfrm>
            <a:off x="581192" y="2053243"/>
            <a:ext cx="11097492" cy="4473681"/>
          </a:xfrm>
        </p:spPr>
        <p:txBody>
          <a:bodyPr>
            <a:normAutofit/>
          </a:bodyPr>
          <a:lstStyle/>
          <a:p>
            <a:r>
              <a:rPr lang="en-US" sz="2800" dirty="0"/>
              <a:t> </a:t>
            </a:r>
            <a:r>
              <a:rPr lang="en-US" sz="2400" dirty="0"/>
              <a:t>19-143. </a:t>
            </a:r>
            <a:r>
              <a:rPr lang="en-US" sz="2400" u="sng" dirty="0"/>
              <a:t>Initiative petition in cities; action of council; amendment of charter</a:t>
            </a:r>
            <a:endParaRPr lang="en-US" sz="2400" dirty="0"/>
          </a:p>
          <a:p>
            <a:pPr marL="457200" indent="-457200">
              <a:buAutoNum type="alphaUcPeriod"/>
            </a:pPr>
            <a:r>
              <a:rPr lang="en-US" sz="2400" dirty="0"/>
              <a:t>The </a:t>
            </a:r>
            <a:r>
              <a:rPr lang="en-US" sz="2400" dirty="0">
                <a:solidFill>
                  <a:schemeClr val="accent1">
                    <a:lumMod val="90000"/>
                    <a:lumOff val="10000"/>
                  </a:schemeClr>
                </a:solidFill>
              </a:rPr>
              <a:t>whole number of votes cast </a:t>
            </a:r>
            <a:r>
              <a:rPr lang="en-US" sz="2400" dirty="0"/>
              <a:t>at the city or town election at which a mayor or councilman was chosen last preceding the submission of the application for an initiative petition is the basis for computing the number of qualified electors of the city or town required to sign the petition unless the city or town by charter or ordinance provides an alternative basis for computing the number of necessary signatures.</a:t>
            </a:r>
          </a:p>
          <a:p>
            <a:pPr marL="457200" indent="-457200">
              <a:buAutoNum type="alphaUcPeriod"/>
            </a:pPr>
            <a:endParaRPr lang="en-US" sz="2400" dirty="0"/>
          </a:p>
        </p:txBody>
      </p:sp>
      <p:sp>
        <p:nvSpPr>
          <p:cNvPr id="4" name="Title 1"/>
          <p:cNvSpPr txBox="1">
            <a:spLocks/>
          </p:cNvSpPr>
          <p:nvPr/>
        </p:nvSpPr>
        <p:spPr>
          <a:xfrm>
            <a:off x="1251678" y="4425651"/>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endParaRPr lang="en-US" dirty="0"/>
          </a:p>
        </p:txBody>
      </p:sp>
    </p:spTree>
    <p:extLst>
      <p:ext uri="{BB962C8B-B14F-4D97-AF65-F5344CB8AC3E}">
        <p14:creationId xmlns:p14="http://schemas.microsoft.com/office/powerpoint/2010/main" val="242542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812515"/>
            <a:ext cx="11029616" cy="1013800"/>
          </a:xfrm>
        </p:spPr>
        <p:txBody>
          <a:bodyPr>
            <a:normAutofit fontScale="90000"/>
          </a:bodyPr>
          <a:lstStyle/>
          <a:p>
            <a:r>
              <a:rPr lang="en-US" sz="4400" dirty="0"/>
              <a:t>Arizona revised statutes</a:t>
            </a:r>
            <a:br>
              <a:rPr lang="en-US" sz="4400" dirty="0"/>
            </a:br>
            <a:r>
              <a:rPr lang="en-US" sz="4400" dirty="0"/>
              <a:t>§</a:t>
            </a:r>
            <a:r>
              <a:rPr lang="en-US" sz="3600" dirty="0"/>
              <a:t>19-142 (a) - referendum</a:t>
            </a:r>
          </a:p>
        </p:txBody>
      </p:sp>
      <p:sp>
        <p:nvSpPr>
          <p:cNvPr id="3" name="Content Placeholder 2"/>
          <p:cNvSpPr>
            <a:spLocks noGrp="1"/>
          </p:cNvSpPr>
          <p:nvPr>
            <p:ph idx="1"/>
          </p:nvPr>
        </p:nvSpPr>
        <p:spPr>
          <a:xfrm>
            <a:off x="485258" y="1826315"/>
            <a:ext cx="11221484" cy="4804757"/>
          </a:xfrm>
        </p:spPr>
        <p:txBody>
          <a:bodyPr>
            <a:normAutofit/>
          </a:bodyPr>
          <a:lstStyle/>
          <a:p>
            <a:r>
              <a:rPr lang="en-US" sz="2800" dirty="0"/>
              <a:t> </a:t>
            </a:r>
            <a:r>
              <a:rPr lang="en-US" sz="2400" dirty="0"/>
              <a:t>19-142. </a:t>
            </a:r>
            <a:r>
              <a:rPr lang="en-US" sz="2400" u="sng" dirty="0"/>
              <a:t>Referendum petitions against municipal actions; emergency measures; zoning</a:t>
            </a:r>
          </a:p>
          <a:p>
            <a:pPr marL="0" indent="0">
              <a:spcBef>
                <a:spcPts val="0"/>
              </a:spcBef>
              <a:buNone/>
            </a:pPr>
            <a:r>
              <a:rPr lang="en-US" sz="2400" dirty="0"/>
              <a:t>			</a:t>
            </a:r>
            <a:r>
              <a:rPr lang="en-US" sz="2400" u="sng" dirty="0"/>
              <a:t>actions</a:t>
            </a:r>
            <a:endParaRPr lang="en-US" sz="2400" dirty="0"/>
          </a:p>
          <a:p>
            <a:pPr marL="457200" indent="-457200">
              <a:spcBef>
                <a:spcPts val="0"/>
              </a:spcBef>
              <a:spcAft>
                <a:spcPts val="0"/>
              </a:spcAft>
              <a:buAutoNum type="alphaUcPeriod"/>
            </a:pPr>
            <a:r>
              <a:rPr lang="en-US" sz="2400" dirty="0"/>
              <a:t>The </a:t>
            </a:r>
            <a:r>
              <a:rPr lang="en-US" sz="2400" dirty="0">
                <a:solidFill>
                  <a:schemeClr val="accent1">
                    <a:lumMod val="90000"/>
                    <a:lumOff val="10000"/>
                  </a:schemeClr>
                </a:solidFill>
              </a:rPr>
              <a:t>whole number of votes cast </a:t>
            </a:r>
            <a:r>
              <a:rPr lang="en-US" sz="2400" dirty="0"/>
              <a:t>at the citywide or </a:t>
            </a:r>
            <a:r>
              <a:rPr lang="en-US" sz="2400" dirty="0" err="1"/>
              <a:t>townwide</a:t>
            </a:r>
            <a:r>
              <a:rPr lang="en-US" sz="2400" dirty="0"/>
              <a:t> election at which a</a:t>
            </a:r>
          </a:p>
          <a:p>
            <a:pPr marL="0" indent="0">
              <a:spcBef>
                <a:spcPts val="0"/>
              </a:spcBef>
              <a:spcAft>
                <a:spcPts val="0"/>
              </a:spcAft>
              <a:buNone/>
            </a:pPr>
            <a:r>
              <a:rPr lang="en-US" sz="2400" dirty="0"/>
              <a:t>      mayor or councilmen were chosen last preceding the submission of the application</a:t>
            </a:r>
          </a:p>
          <a:p>
            <a:pPr marL="0" indent="0">
              <a:spcBef>
                <a:spcPts val="0"/>
              </a:spcBef>
              <a:spcAft>
                <a:spcPts val="0"/>
              </a:spcAft>
              <a:buNone/>
            </a:pPr>
            <a:r>
              <a:rPr lang="en-US" sz="2400" dirty="0"/>
              <a:t>      for a referendum petition against an ordinance, franchise or resolution shall be the</a:t>
            </a:r>
          </a:p>
          <a:p>
            <a:pPr marL="0" indent="0">
              <a:spcBef>
                <a:spcPts val="0"/>
              </a:spcBef>
              <a:spcAft>
                <a:spcPts val="0"/>
              </a:spcAft>
              <a:buNone/>
            </a:pPr>
            <a:r>
              <a:rPr lang="en-US" sz="2400" dirty="0"/>
              <a:t>      basis on which the number of electors of the city or town required to file a</a:t>
            </a:r>
          </a:p>
          <a:p>
            <a:pPr marL="0" indent="0">
              <a:spcBef>
                <a:spcPts val="0"/>
              </a:spcBef>
              <a:spcAft>
                <a:spcPts val="0"/>
              </a:spcAft>
              <a:buNone/>
            </a:pPr>
            <a:r>
              <a:rPr lang="en-US" sz="2400" dirty="0"/>
              <a:t>      referendum petition shall be computed. For the purposes of this section, a citywide </a:t>
            </a:r>
          </a:p>
          <a:p>
            <a:pPr marL="0" indent="0">
              <a:spcBef>
                <a:spcPts val="0"/>
              </a:spcBef>
              <a:spcAft>
                <a:spcPts val="0"/>
              </a:spcAft>
              <a:buNone/>
            </a:pPr>
            <a:r>
              <a:rPr lang="en-US" sz="2400" dirty="0"/>
              <a:t>      or </a:t>
            </a:r>
            <a:r>
              <a:rPr lang="en-US" sz="2400" dirty="0" err="1"/>
              <a:t>townwide</a:t>
            </a:r>
            <a:r>
              <a:rPr lang="en-US" sz="2400" dirty="0"/>
              <a:t> election is an election at which all of the qualified electors of a city or </a:t>
            </a:r>
          </a:p>
          <a:p>
            <a:pPr marL="0" indent="0">
              <a:spcBef>
                <a:spcPts val="0"/>
              </a:spcBef>
              <a:spcAft>
                <a:spcPts val="0"/>
              </a:spcAft>
              <a:buNone/>
            </a:pPr>
            <a:r>
              <a:rPr lang="en-US" sz="2400" dirty="0"/>
              <a:t>      town are eligible to vote for a mayor or members of the city or town council.  The </a:t>
            </a:r>
          </a:p>
          <a:p>
            <a:pPr marL="0" indent="0">
              <a:spcBef>
                <a:spcPts val="0"/>
              </a:spcBef>
              <a:spcAft>
                <a:spcPts val="0"/>
              </a:spcAft>
              <a:buNone/>
            </a:pPr>
            <a:r>
              <a:rPr lang="en-US" sz="2400" dirty="0"/>
              <a:t>      petition </a:t>
            </a:r>
            <a:r>
              <a:rPr lang="en-US" sz="2400" dirty="0">
                <a:solidFill>
                  <a:schemeClr val="accent1">
                    <a:lumMod val="90000"/>
                    <a:lumOff val="10000"/>
                  </a:schemeClr>
                </a:solidFill>
              </a:rPr>
              <a:t>shall be filed with the city or town clerk within thirty days after passage</a:t>
            </a:r>
            <a:r>
              <a:rPr lang="en-US" sz="2400" dirty="0"/>
              <a:t> of </a:t>
            </a:r>
          </a:p>
          <a:p>
            <a:pPr marL="0" indent="0">
              <a:spcBef>
                <a:spcPts val="0"/>
              </a:spcBef>
              <a:spcAft>
                <a:spcPts val="0"/>
              </a:spcAft>
              <a:buNone/>
            </a:pPr>
            <a:r>
              <a:rPr lang="en-US" sz="2400" dirty="0"/>
              <a:t>      the ordinance, resolution or franchise.</a:t>
            </a:r>
          </a:p>
        </p:txBody>
      </p:sp>
      <p:sp>
        <p:nvSpPr>
          <p:cNvPr id="4" name="Title 1"/>
          <p:cNvSpPr txBox="1">
            <a:spLocks/>
          </p:cNvSpPr>
          <p:nvPr/>
        </p:nvSpPr>
        <p:spPr>
          <a:xfrm>
            <a:off x="1251678" y="4425651"/>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endParaRPr lang="en-US" dirty="0"/>
          </a:p>
        </p:txBody>
      </p:sp>
    </p:spTree>
    <p:extLst>
      <p:ext uri="{BB962C8B-B14F-4D97-AF65-F5344CB8AC3E}">
        <p14:creationId xmlns:p14="http://schemas.microsoft.com/office/powerpoint/2010/main" val="392033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TIMING REQUIREMENTS</a:t>
            </a:r>
          </a:p>
        </p:txBody>
      </p:sp>
      <p:sp>
        <p:nvSpPr>
          <p:cNvPr id="3" name="Content Placeholder 2"/>
          <p:cNvSpPr>
            <a:spLocks noGrp="1"/>
          </p:cNvSpPr>
          <p:nvPr>
            <p:ph idx="1"/>
          </p:nvPr>
        </p:nvSpPr>
        <p:spPr/>
        <p:txBody>
          <a:bodyPr/>
          <a:lstStyle/>
          <a:p>
            <a:r>
              <a:rPr lang="en-US" sz="2400" dirty="0"/>
              <a:t>INITIATIVE – ARS 19-121(D)</a:t>
            </a:r>
          </a:p>
          <a:p>
            <a:pPr lvl="1"/>
            <a:r>
              <a:rPr lang="en-US" sz="2000" dirty="0"/>
              <a:t>…. in no event shall the secretary of state (clerk) accept an initiative petition that was issued for circulation more than twenty-four months before the general election at which the measure is to be included on the ballot.</a:t>
            </a:r>
          </a:p>
          <a:p>
            <a:pPr marL="0" indent="0">
              <a:buNone/>
            </a:pPr>
            <a:endParaRPr lang="en-US" dirty="0"/>
          </a:p>
          <a:p>
            <a:r>
              <a:rPr lang="en-US" sz="2400" dirty="0"/>
              <a:t>REFERENDUM – ARS 19-142(A)</a:t>
            </a:r>
          </a:p>
          <a:p>
            <a:pPr lvl="1"/>
            <a:r>
              <a:rPr lang="en-US" sz="2000" dirty="0"/>
              <a:t>…the petition shall be filed with the city or town clerk within thirty days after passage of the ordinance, resolution or franchise.</a:t>
            </a:r>
          </a:p>
        </p:txBody>
      </p:sp>
    </p:spTree>
    <p:extLst>
      <p:ext uri="{BB962C8B-B14F-4D97-AF65-F5344CB8AC3E}">
        <p14:creationId xmlns:p14="http://schemas.microsoft.com/office/powerpoint/2010/main" val="229678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Signature REQUIREMENTS</a:t>
            </a:r>
          </a:p>
        </p:txBody>
      </p:sp>
      <p:sp>
        <p:nvSpPr>
          <p:cNvPr id="5" name="Content Placeholder 2"/>
          <p:cNvSpPr>
            <a:spLocks noGrp="1"/>
          </p:cNvSpPr>
          <p:nvPr>
            <p:ph idx="1"/>
          </p:nvPr>
        </p:nvSpPr>
        <p:spPr>
          <a:xfrm>
            <a:off x="581192" y="2053244"/>
            <a:ext cx="11097492" cy="4530436"/>
          </a:xfrm>
        </p:spPr>
        <p:txBody>
          <a:bodyPr>
            <a:normAutofit fontScale="92500" lnSpcReduction="10000"/>
          </a:bodyPr>
          <a:lstStyle/>
          <a:p>
            <a:endParaRPr lang="en-US" sz="2400" dirty="0"/>
          </a:p>
          <a:p>
            <a:endParaRPr lang="en-US" sz="2400" dirty="0"/>
          </a:p>
          <a:p>
            <a:pPr marL="0" indent="0">
              <a:buNone/>
            </a:pPr>
            <a:r>
              <a:rPr lang="en-US" sz="2400" b="1" dirty="0"/>
              <a:t>EXAMPLE:			In the 08/28/2018 election there were </a:t>
            </a:r>
            <a:r>
              <a:rPr lang="en-US" sz="2400" b="1" dirty="0">
                <a:solidFill>
                  <a:schemeClr val="accent1">
                    <a:lumMod val="90000"/>
                    <a:lumOff val="10000"/>
                  </a:schemeClr>
                </a:solidFill>
              </a:rPr>
              <a:t>8,561</a:t>
            </a:r>
            <a:r>
              <a:rPr lang="en-US" sz="2400" b="1" dirty="0"/>
              <a:t> ballots cast</a:t>
            </a:r>
          </a:p>
          <a:p>
            <a:pPr marL="0" indent="0">
              <a:buNone/>
            </a:pPr>
            <a:endParaRPr lang="en-US" sz="2400" dirty="0"/>
          </a:p>
          <a:p>
            <a:r>
              <a:rPr lang="en-US" sz="2400" dirty="0"/>
              <a:t> </a:t>
            </a:r>
            <a:r>
              <a:rPr lang="en-US" sz="2400" b="1" dirty="0"/>
              <a:t>Initiative – 15%</a:t>
            </a:r>
            <a:r>
              <a:rPr lang="en-US" sz="2400" dirty="0"/>
              <a:t>				8,561 x 15% = 1,284.15 OR </a:t>
            </a:r>
            <a:r>
              <a:rPr lang="en-US" sz="2400" dirty="0">
                <a:solidFill>
                  <a:schemeClr val="accent1">
                    <a:lumMod val="90000"/>
                    <a:lumOff val="10000"/>
                  </a:schemeClr>
                </a:solidFill>
              </a:rPr>
              <a:t>1,285 REQUIRED</a:t>
            </a:r>
          </a:p>
          <a:p>
            <a:pPr marL="0" indent="0">
              <a:buNone/>
            </a:pPr>
            <a:r>
              <a:rPr lang="en-US" sz="2400" dirty="0"/>
              <a:t>							</a:t>
            </a:r>
          </a:p>
          <a:p>
            <a:r>
              <a:rPr lang="en-US" sz="2400" dirty="0"/>
              <a:t> </a:t>
            </a:r>
            <a:r>
              <a:rPr lang="en-US" sz="2400" b="1" dirty="0"/>
              <a:t>Referendum – 10%</a:t>
            </a:r>
            <a:r>
              <a:rPr lang="en-US" sz="2400" dirty="0"/>
              <a:t>			8,561 x 10% =    856.1  OR    </a:t>
            </a:r>
            <a:r>
              <a:rPr lang="en-US" sz="2400" dirty="0">
                <a:solidFill>
                  <a:schemeClr val="accent1">
                    <a:lumMod val="90000"/>
                    <a:lumOff val="10000"/>
                  </a:schemeClr>
                </a:solidFill>
              </a:rPr>
              <a:t>857 REQUIRED</a:t>
            </a:r>
          </a:p>
          <a:p>
            <a:pPr marL="0" indent="0">
              <a:buNone/>
            </a:pPr>
            <a:endParaRPr lang="en-US" sz="2400" dirty="0"/>
          </a:p>
          <a:p>
            <a:pPr marL="0" indent="0">
              <a:buNone/>
            </a:pPr>
            <a:r>
              <a:rPr lang="en-US" sz="2400" b="1" dirty="0">
                <a:solidFill>
                  <a:schemeClr val="accent1">
                    <a:lumMod val="90000"/>
                    <a:lumOff val="10000"/>
                  </a:schemeClr>
                </a:solidFill>
              </a:rPr>
              <a:t>U N L E S </a:t>
            </a:r>
            <a:r>
              <a:rPr lang="en-US" sz="2400" b="1" dirty="0" err="1">
                <a:solidFill>
                  <a:schemeClr val="accent1">
                    <a:lumMod val="90000"/>
                    <a:lumOff val="10000"/>
                  </a:schemeClr>
                </a:solidFill>
              </a:rPr>
              <a:t>S</a:t>
            </a:r>
            <a:r>
              <a:rPr lang="en-US" sz="2400" b="1" dirty="0">
                <a:solidFill>
                  <a:schemeClr val="accent1">
                    <a:lumMod val="90000"/>
                    <a:lumOff val="10000"/>
                  </a:schemeClr>
                </a:solidFill>
              </a:rPr>
              <a:t> </a:t>
            </a:r>
            <a:r>
              <a:rPr lang="en-US" sz="2400" b="1" dirty="0"/>
              <a:t>you are a charter city/town and it dictates differently OR you have</a:t>
            </a:r>
          </a:p>
          <a:p>
            <a:pPr marL="0" indent="0">
              <a:buNone/>
            </a:pPr>
            <a:r>
              <a:rPr lang="en-US" sz="2400" b="1" dirty="0"/>
              <a:t>adopted an ordinance allowing for a different method of determining the numbers</a:t>
            </a:r>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2345402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7334</TotalTime>
  <Words>3024</Words>
  <Application>Microsoft Office PowerPoint</Application>
  <PresentationFormat>Widescreen</PresentationFormat>
  <Paragraphs>411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Gill Sans MT</vt:lpstr>
      <vt:lpstr>Impact</vt:lpstr>
      <vt:lpstr>Times New Roman</vt:lpstr>
      <vt:lpstr>Wingdings 2</vt:lpstr>
      <vt:lpstr>Dividend</vt:lpstr>
      <vt:lpstr>Initiative - Referendum AMCA Elections Training 2019</vt:lpstr>
      <vt:lpstr>Outline</vt:lpstr>
      <vt:lpstr>WHAT IS AN INITIATIVE?  … A REFERENDUM?</vt:lpstr>
      <vt:lpstr>The process is governed by: </vt:lpstr>
      <vt:lpstr>Arizona Constitution Article IV, Part 1, SECTION 1 (8)</vt:lpstr>
      <vt:lpstr>Arizona revised statutes §19-143 (a) - iNITIATIVE</vt:lpstr>
      <vt:lpstr>Arizona revised statutes §19-142 (a) - referendum</vt:lpstr>
      <vt:lpstr>TIMING REQUIREMENTS</vt:lpstr>
      <vt:lpstr>Signature REQUIREMENTS</vt:lpstr>
      <vt:lpstr>Initiative / REFERENDUM Packet</vt:lpstr>
      <vt:lpstr>The clerk’s role in an initiative or referendum</vt:lpstr>
      <vt:lpstr>To circulate INITIATIVE/REFERENDUM petitions one must…</vt:lpstr>
      <vt:lpstr>DISCLAIMER</vt:lpstr>
      <vt:lpstr>Receipt of Initiative / REFERENDUM Petitions</vt:lpstr>
      <vt:lpstr>Initial Receipt</vt:lpstr>
      <vt:lpstr>PowerPoint Presentation</vt:lpstr>
      <vt:lpstr>PowerPoint Presentation</vt:lpstr>
      <vt:lpstr>TIPS for PETITION Review      20 days, excluding weekends and holidays</vt:lpstr>
      <vt:lpstr>PETITION Review  SHEET REMOVAL</vt:lpstr>
      <vt:lpstr>PETITION REVIEW     SHEET REMOVAL (Cont.) </vt:lpstr>
      <vt:lpstr>PETITION REVIEW      SHEET REMOVAL (Cont.) </vt:lpstr>
      <vt:lpstr>PETITION Review  signature removal</vt:lpstr>
      <vt:lpstr> PETITION Review      Signature Removal (cont.)</vt:lpstr>
      <vt:lpstr>AFTER REMOVAL OF SHEETS AND SIGNATURES</vt:lpstr>
      <vt:lpstr>AFTER REMOVAL OF SHEETS AND SIGNATURES (Cont.)</vt:lpstr>
      <vt:lpstr>PowerPoint Presentation</vt:lpstr>
      <vt:lpstr>PowerPoint Presentation</vt:lpstr>
      <vt:lpstr>Random Sample</vt:lpstr>
      <vt:lpstr>Random Sample (cont.)</vt:lpstr>
      <vt:lpstr>Final Certification/Receipt</vt:lpstr>
      <vt:lpstr>PowerPoint Presentation</vt:lpstr>
      <vt:lpstr> FINAL thoughts…</vt:lpstr>
      <vt:lpstr>PowerPoint Presentation</vt:lpstr>
    </vt:vector>
  </TitlesOfParts>
  <Company>City of Flagstaff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Initiatives Putting Method to the Madness</dc:title>
  <dc:creator>Stacy Saltzburg</dc:creator>
  <cp:lastModifiedBy>Jonathan Howard</cp:lastModifiedBy>
  <cp:revision>126</cp:revision>
  <cp:lastPrinted>2017-07-21T17:15:24Z</cp:lastPrinted>
  <dcterms:created xsi:type="dcterms:W3CDTF">2017-07-03T15:04:40Z</dcterms:created>
  <dcterms:modified xsi:type="dcterms:W3CDTF">2019-07-16T23:17:23Z</dcterms:modified>
</cp:coreProperties>
</file>