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24" r:id="rId1"/>
  </p:sldMasterIdLst>
  <p:notesMasterIdLst>
    <p:notesMasterId r:id="rId33"/>
  </p:notesMasterIdLst>
  <p:sldIdLst>
    <p:sldId id="256" r:id="rId2"/>
    <p:sldId id="258" r:id="rId3"/>
    <p:sldId id="259" r:id="rId4"/>
    <p:sldId id="261" r:id="rId5"/>
    <p:sldId id="260" r:id="rId6"/>
    <p:sldId id="264" r:id="rId7"/>
    <p:sldId id="262" r:id="rId8"/>
    <p:sldId id="266" r:id="rId9"/>
    <p:sldId id="263" r:id="rId10"/>
    <p:sldId id="267" r:id="rId11"/>
    <p:sldId id="265" r:id="rId12"/>
    <p:sldId id="268" r:id="rId13"/>
    <p:sldId id="270" r:id="rId14"/>
    <p:sldId id="269" r:id="rId15"/>
    <p:sldId id="271" r:id="rId16"/>
    <p:sldId id="272" r:id="rId17"/>
    <p:sldId id="275" r:id="rId18"/>
    <p:sldId id="273" r:id="rId19"/>
    <p:sldId id="274" r:id="rId20"/>
    <p:sldId id="276" r:id="rId21"/>
    <p:sldId id="277" r:id="rId22"/>
    <p:sldId id="278" r:id="rId23"/>
    <p:sldId id="279" r:id="rId24"/>
    <p:sldId id="280" r:id="rId25"/>
    <p:sldId id="281" r:id="rId26"/>
    <p:sldId id="287" r:id="rId27"/>
    <p:sldId id="282" r:id="rId28"/>
    <p:sldId id="283" r:id="rId29"/>
    <p:sldId id="284" r:id="rId30"/>
    <p:sldId id="285" r:id="rId31"/>
    <p:sldId id="286" r:id="rId32"/>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y Brown" initials="AB" lastIdx="1" clrIdx="0">
    <p:extLst>
      <p:ext uri="{19B8F6BF-5375-455C-9EA6-DF929625EA0E}">
        <p15:presenceInfo xmlns:p15="http://schemas.microsoft.com/office/powerpoint/2012/main" userId="eb4c5b0e49d3068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2209" autoAdjust="0"/>
  </p:normalViewPr>
  <p:slideViewPr>
    <p:cSldViewPr snapToGrid="0">
      <p:cViewPr varScale="1">
        <p:scale>
          <a:sx n="64" d="100"/>
          <a:sy n="64" d="100"/>
        </p:scale>
        <p:origin x="231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73D88F18-19A5-468A-A693-A9B9C112BCE5}" type="datetimeFigureOut">
              <a:rPr lang="en-US" smtClean="0"/>
              <a:t>7/17/2019</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BA140B62-C9A2-41A2-9BD7-2C516C0F2B5C}" type="slidenum">
              <a:rPr lang="en-US" smtClean="0"/>
              <a:t>‹#›</a:t>
            </a:fld>
            <a:endParaRPr lang="en-US"/>
          </a:p>
        </p:txBody>
      </p:sp>
    </p:spTree>
    <p:extLst>
      <p:ext uri="{BB962C8B-B14F-4D97-AF65-F5344CB8AC3E}">
        <p14:creationId xmlns:p14="http://schemas.microsoft.com/office/powerpoint/2010/main" val="3160600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140B62-C9A2-41A2-9BD7-2C516C0F2B5C}" type="slidenum">
              <a:rPr lang="en-US" smtClean="0"/>
              <a:t>1</a:t>
            </a:fld>
            <a:endParaRPr lang="en-US"/>
          </a:p>
        </p:txBody>
      </p:sp>
    </p:spTree>
    <p:extLst>
      <p:ext uri="{BB962C8B-B14F-4D97-AF65-F5344CB8AC3E}">
        <p14:creationId xmlns:p14="http://schemas.microsoft.com/office/powerpoint/2010/main" val="1356974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begin circulating petitions for a recall, the applicant must submit an application that includes:</a:t>
            </a:r>
          </a:p>
          <a:p>
            <a:pPr marL="171450" indent="-171450">
              <a:buFont typeface="Arial" panose="020B0604020202020204" pitchFamily="34" charset="0"/>
              <a:buChar char="•"/>
            </a:pPr>
            <a:r>
              <a:rPr lang="en-US" dirty="0"/>
              <a:t>A 200 word statement of the grounds for the recall.  This has to remain the same throughout.  They have to be on all the petitions.  The grounds will also appear on the ballot.  If they make any changes, they have to start over with the recall process. </a:t>
            </a:r>
          </a:p>
          <a:p>
            <a:pPr marL="171450" indent="-171450">
              <a:buFont typeface="Arial" panose="020B0604020202020204" pitchFamily="34" charset="0"/>
              <a:buChar char="•"/>
            </a:pPr>
            <a:r>
              <a:rPr lang="en-US" dirty="0"/>
              <a:t>Clerk provides the number of signatures required, the deadline date and the serial number, which must be on both sides of each petition.</a:t>
            </a:r>
          </a:p>
        </p:txBody>
      </p:sp>
      <p:sp>
        <p:nvSpPr>
          <p:cNvPr id="4" name="Slide Number Placeholder 3"/>
          <p:cNvSpPr>
            <a:spLocks noGrp="1"/>
          </p:cNvSpPr>
          <p:nvPr>
            <p:ph type="sldNum" sz="quarter" idx="5"/>
          </p:nvPr>
        </p:nvSpPr>
        <p:spPr/>
        <p:txBody>
          <a:bodyPr/>
          <a:lstStyle/>
          <a:p>
            <a:fld id="{BA140B62-C9A2-41A2-9BD7-2C516C0F2B5C}" type="slidenum">
              <a:rPr lang="en-US" smtClean="0"/>
              <a:t>10</a:t>
            </a:fld>
            <a:endParaRPr lang="en-US"/>
          </a:p>
        </p:txBody>
      </p:sp>
    </p:spTree>
    <p:extLst>
      <p:ext uri="{BB962C8B-B14F-4D97-AF65-F5344CB8AC3E}">
        <p14:creationId xmlns:p14="http://schemas.microsoft.com/office/powerpoint/2010/main" val="2293057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above calculation would be for a Council member recall in Wickenburg.  </a:t>
            </a:r>
          </a:p>
          <a:p>
            <a:endParaRPr lang="en-US" dirty="0"/>
          </a:p>
          <a:p>
            <a:r>
              <a:rPr lang="en-US" dirty="0"/>
              <a:t>However the Mayor was elected at the Primary Election in 2016, so I discussed with our attorney and they felt comfortable using the Primary Election results for Mayor when we had the recall of the Mayor, but each attorney could be different.  We don’t usually have more than two run for Mayor, so we would have had to go back to numbers from the 2008 election to have the Mayor seat on the General Election.</a:t>
            </a:r>
          </a:p>
        </p:txBody>
      </p:sp>
      <p:sp>
        <p:nvSpPr>
          <p:cNvPr id="4" name="Slide Number Placeholder 3"/>
          <p:cNvSpPr>
            <a:spLocks noGrp="1"/>
          </p:cNvSpPr>
          <p:nvPr>
            <p:ph type="sldNum" sz="quarter" idx="5"/>
          </p:nvPr>
        </p:nvSpPr>
        <p:spPr/>
        <p:txBody>
          <a:bodyPr/>
          <a:lstStyle/>
          <a:p>
            <a:fld id="{BA140B62-C9A2-41A2-9BD7-2C516C0F2B5C}" type="slidenum">
              <a:rPr lang="en-US" smtClean="0"/>
              <a:t>11</a:t>
            </a:fld>
            <a:endParaRPr lang="en-US"/>
          </a:p>
        </p:txBody>
      </p:sp>
    </p:spTree>
    <p:extLst>
      <p:ext uri="{BB962C8B-B14F-4D97-AF65-F5344CB8AC3E}">
        <p14:creationId xmlns:p14="http://schemas.microsoft.com/office/powerpoint/2010/main" val="2174819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have 120 days to get the required number of signatures.  There are programs on the internet for doing the date calculation.  </a:t>
            </a:r>
          </a:p>
        </p:txBody>
      </p:sp>
      <p:sp>
        <p:nvSpPr>
          <p:cNvPr id="4" name="Slide Number Placeholder 3"/>
          <p:cNvSpPr>
            <a:spLocks noGrp="1"/>
          </p:cNvSpPr>
          <p:nvPr>
            <p:ph type="sldNum" sz="quarter" idx="5"/>
          </p:nvPr>
        </p:nvSpPr>
        <p:spPr/>
        <p:txBody>
          <a:bodyPr/>
          <a:lstStyle/>
          <a:p>
            <a:fld id="{BA140B62-C9A2-41A2-9BD7-2C516C0F2B5C}" type="slidenum">
              <a:rPr lang="en-US" smtClean="0"/>
              <a:t>12</a:t>
            </a:fld>
            <a:endParaRPr lang="en-US"/>
          </a:p>
        </p:txBody>
      </p:sp>
    </p:spTree>
    <p:extLst>
      <p:ext uri="{BB962C8B-B14F-4D97-AF65-F5344CB8AC3E}">
        <p14:creationId xmlns:p14="http://schemas.microsoft.com/office/powerpoint/2010/main" val="3051961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the process that the Town of Wickenburg used and I will give you the corresponding state law, where I can.</a:t>
            </a:r>
          </a:p>
          <a:p>
            <a:endParaRPr lang="en-US" dirty="0"/>
          </a:p>
          <a:p>
            <a:r>
              <a:rPr lang="en-US" dirty="0"/>
              <a:t>I am not an expert in this process, I just happen to have gone through this recently.  If you found a better or different way of doing something, please share your experience.  </a:t>
            </a:r>
          </a:p>
          <a:p>
            <a:endParaRPr lang="en-US" dirty="0"/>
          </a:p>
          <a:p>
            <a:r>
              <a:rPr lang="en-US" dirty="0"/>
              <a:t>Always consult your attorney</a:t>
            </a:r>
          </a:p>
        </p:txBody>
      </p:sp>
      <p:sp>
        <p:nvSpPr>
          <p:cNvPr id="4" name="Slide Number Placeholder 3"/>
          <p:cNvSpPr>
            <a:spLocks noGrp="1"/>
          </p:cNvSpPr>
          <p:nvPr>
            <p:ph type="sldNum" sz="quarter" idx="5"/>
          </p:nvPr>
        </p:nvSpPr>
        <p:spPr/>
        <p:txBody>
          <a:bodyPr/>
          <a:lstStyle/>
          <a:p>
            <a:fld id="{BA140B62-C9A2-41A2-9BD7-2C516C0F2B5C}" type="slidenum">
              <a:rPr lang="en-US" smtClean="0"/>
              <a:t>13</a:t>
            </a:fld>
            <a:endParaRPr lang="en-US"/>
          </a:p>
        </p:txBody>
      </p:sp>
    </p:spTree>
    <p:extLst>
      <p:ext uri="{BB962C8B-B14F-4D97-AF65-F5344CB8AC3E}">
        <p14:creationId xmlns:p14="http://schemas.microsoft.com/office/powerpoint/2010/main" val="423999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140B62-C9A2-41A2-9BD7-2C516C0F2B5C}" type="slidenum">
              <a:rPr lang="en-US" smtClean="0"/>
              <a:t>14</a:t>
            </a:fld>
            <a:endParaRPr lang="en-US"/>
          </a:p>
        </p:txBody>
      </p:sp>
    </p:spTree>
    <p:extLst>
      <p:ext uri="{BB962C8B-B14F-4D97-AF65-F5344CB8AC3E}">
        <p14:creationId xmlns:p14="http://schemas.microsoft.com/office/powerpoint/2010/main" val="18431753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put this disclaimer that the number on this sheet is just a receipt of the number received.  It is not a determination that they are in compliance with the laws.</a:t>
            </a:r>
          </a:p>
        </p:txBody>
      </p:sp>
      <p:sp>
        <p:nvSpPr>
          <p:cNvPr id="4" name="Slide Number Placeholder 3"/>
          <p:cNvSpPr>
            <a:spLocks noGrp="1"/>
          </p:cNvSpPr>
          <p:nvPr>
            <p:ph type="sldNum" sz="quarter" idx="5"/>
          </p:nvPr>
        </p:nvSpPr>
        <p:spPr/>
        <p:txBody>
          <a:bodyPr/>
          <a:lstStyle/>
          <a:p>
            <a:fld id="{BA140B62-C9A2-41A2-9BD7-2C516C0F2B5C}" type="slidenum">
              <a:rPr lang="en-US" smtClean="0"/>
              <a:t>15</a:t>
            </a:fld>
            <a:endParaRPr lang="en-US"/>
          </a:p>
        </p:txBody>
      </p:sp>
    </p:spTree>
    <p:extLst>
      <p:ext uri="{BB962C8B-B14F-4D97-AF65-F5344CB8AC3E}">
        <p14:creationId xmlns:p14="http://schemas.microsoft.com/office/powerpoint/2010/main" val="26501203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first check to see if they are organized by circulator and have them organize before I accept them if they aren’t.  </a:t>
            </a:r>
          </a:p>
          <a:p>
            <a:endParaRPr lang="en-US" dirty="0"/>
          </a:p>
          <a:p>
            <a:r>
              <a:rPr lang="en-US" dirty="0"/>
              <a:t>Number the sheets on the back – I don’t put on front because you have to have the sheets numbered when you send to the County and you may have sheets taken out</a:t>
            </a:r>
          </a:p>
          <a:p>
            <a:endParaRPr lang="en-US" dirty="0"/>
          </a:p>
          <a:p>
            <a:r>
              <a:rPr lang="en-US" dirty="0"/>
              <a:t>I also cross off any blank signature lines with red pen.  One line across multiple blank lines if there are many</a:t>
            </a:r>
          </a:p>
          <a:p>
            <a:endParaRPr lang="en-US" dirty="0"/>
          </a:p>
          <a:p>
            <a:r>
              <a:rPr lang="en-US" dirty="0"/>
              <a:t>Set up spreadsheet to calculate totals for initial receipt</a:t>
            </a:r>
          </a:p>
          <a:p>
            <a:endParaRPr lang="en-US" dirty="0"/>
          </a:p>
          <a:p>
            <a:r>
              <a:rPr lang="en-US" dirty="0"/>
              <a:t>I do not work off of the original petition.  Once I have them numbered, I make a copy and work off the copy.  I lock up the originals in case we have to show them in court.  My attorney and I have agreed to this but I know some Clerks work off the original, so it is really your preference.  </a:t>
            </a:r>
          </a:p>
        </p:txBody>
      </p:sp>
      <p:sp>
        <p:nvSpPr>
          <p:cNvPr id="4" name="Slide Number Placeholder 3"/>
          <p:cNvSpPr>
            <a:spLocks noGrp="1"/>
          </p:cNvSpPr>
          <p:nvPr>
            <p:ph type="sldNum" sz="quarter" idx="5"/>
          </p:nvPr>
        </p:nvSpPr>
        <p:spPr/>
        <p:txBody>
          <a:bodyPr/>
          <a:lstStyle/>
          <a:p>
            <a:fld id="{BA140B62-C9A2-41A2-9BD7-2C516C0F2B5C}" type="slidenum">
              <a:rPr lang="en-US" smtClean="0"/>
              <a:t>16</a:t>
            </a:fld>
            <a:endParaRPr lang="en-US"/>
          </a:p>
        </p:txBody>
      </p:sp>
    </p:spTree>
    <p:extLst>
      <p:ext uri="{BB962C8B-B14F-4D97-AF65-F5344CB8AC3E}">
        <p14:creationId xmlns:p14="http://schemas.microsoft.com/office/powerpoint/2010/main" val="430245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have 120 days to collect the signatures.</a:t>
            </a:r>
          </a:p>
          <a:p>
            <a:endParaRPr lang="en-US" dirty="0"/>
          </a:p>
          <a:p>
            <a:r>
              <a:rPr lang="en-US" dirty="0"/>
              <a:t>Clerk has 10 days for initial verification – does not exclude weekends or holidays – so very short timeframe</a:t>
            </a:r>
          </a:p>
          <a:p>
            <a:endParaRPr lang="en-US" dirty="0"/>
          </a:p>
          <a:p>
            <a:r>
              <a:rPr lang="en-US" dirty="0"/>
              <a:t>County has 60 days for their verification because they verify each signature.  This is different than the initiative and referendum which is just a random sample that they verify.</a:t>
            </a:r>
          </a:p>
          <a:p>
            <a:endParaRPr lang="en-US" dirty="0"/>
          </a:p>
          <a:p>
            <a:r>
              <a:rPr lang="en-US" dirty="0"/>
              <a:t>Clerk has 5 days to verify they have sufficient signatures – This is the Official Filing Date and is very important for the next steps in the process</a:t>
            </a:r>
          </a:p>
          <a:p>
            <a:endParaRPr lang="en-US" dirty="0"/>
          </a:p>
        </p:txBody>
      </p:sp>
      <p:sp>
        <p:nvSpPr>
          <p:cNvPr id="4" name="Slide Number Placeholder 3"/>
          <p:cNvSpPr>
            <a:spLocks noGrp="1"/>
          </p:cNvSpPr>
          <p:nvPr>
            <p:ph type="sldNum" sz="quarter" idx="5"/>
          </p:nvPr>
        </p:nvSpPr>
        <p:spPr/>
        <p:txBody>
          <a:bodyPr/>
          <a:lstStyle/>
          <a:p>
            <a:fld id="{BA140B62-C9A2-41A2-9BD7-2C516C0F2B5C}" type="slidenum">
              <a:rPr lang="en-US" smtClean="0"/>
              <a:t>17</a:t>
            </a:fld>
            <a:endParaRPr lang="en-US"/>
          </a:p>
        </p:txBody>
      </p:sp>
    </p:spTree>
    <p:extLst>
      <p:ext uri="{BB962C8B-B14F-4D97-AF65-F5344CB8AC3E}">
        <p14:creationId xmlns:p14="http://schemas.microsoft.com/office/powerpoint/2010/main" val="9517961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materials available, usually electronically:</a:t>
            </a:r>
          </a:p>
          <a:p>
            <a:pPr marL="171450" indent="-171450">
              <a:buFont typeface="Arial" panose="020B0604020202020204" pitchFamily="34" charset="0"/>
              <a:buChar char="•"/>
            </a:pPr>
            <a:r>
              <a:rPr lang="en-US" dirty="0"/>
              <a:t>League Election Manual</a:t>
            </a:r>
          </a:p>
          <a:p>
            <a:pPr marL="171450" indent="-171450">
              <a:buFont typeface="Arial" panose="020B0604020202020204" pitchFamily="34" charset="0"/>
              <a:buChar char="•"/>
            </a:pPr>
            <a:r>
              <a:rPr lang="en-US" dirty="0"/>
              <a:t>ARS at least Chapter 16 and Chapter 19</a:t>
            </a:r>
          </a:p>
          <a:p>
            <a:pPr marL="171450" indent="-171450">
              <a:buFont typeface="Arial" panose="020B0604020202020204" pitchFamily="34" charset="0"/>
              <a:buChar char="•"/>
            </a:pPr>
            <a:r>
              <a:rPr lang="en-US" dirty="0"/>
              <a:t>Spreadsheet</a:t>
            </a:r>
          </a:p>
          <a:p>
            <a:pPr marL="171450" indent="-171450">
              <a:buFont typeface="Arial" panose="020B0604020202020204" pitchFamily="34" charset="0"/>
              <a:buChar char="•"/>
            </a:pPr>
            <a:r>
              <a:rPr lang="en-US" dirty="0"/>
              <a:t>SOS Election Manual – when I took the SOS Election training they had a 2018 election procedures manual that had some great information and diagrams.  If it gets approved, it has the effect of being law.  It has to be approved by the Attorney General and Governor’s office.  It never made it through all those hoops.  I hope that they will have a new one soon that will have some of this information as it was just another resource that I used because it had specifics.  One on website is from 2014.</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Review somewhere quiet with no interruptions</a:t>
            </a:r>
          </a:p>
          <a:p>
            <a:pPr marL="0" indent="0">
              <a:buFont typeface="Arial" panose="020B0604020202020204" pitchFamily="34" charset="0"/>
              <a:buNone/>
            </a:pPr>
            <a:r>
              <a:rPr lang="en-US" dirty="0"/>
              <a:t>Have two people review each item and come to an agreement </a:t>
            </a:r>
          </a:p>
          <a:p>
            <a:pPr marL="0" indent="0">
              <a:buFont typeface="Arial" panose="020B0604020202020204" pitchFamily="34" charset="0"/>
              <a:buNone/>
            </a:pPr>
            <a:r>
              <a:rPr lang="en-US" dirty="0"/>
              <a:t>Go step by step </a:t>
            </a:r>
          </a:p>
          <a:p>
            <a:pPr marL="0" indent="0">
              <a:buFont typeface="Arial" panose="020B0604020202020204" pitchFamily="34" charset="0"/>
              <a:buNone/>
            </a:pPr>
            <a:r>
              <a:rPr lang="en-US" dirty="0"/>
              <a:t>Track your reasons for any removal on the spreadsheet</a:t>
            </a:r>
          </a:p>
        </p:txBody>
      </p:sp>
      <p:sp>
        <p:nvSpPr>
          <p:cNvPr id="4" name="Slide Number Placeholder 3"/>
          <p:cNvSpPr>
            <a:spLocks noGrp="1"/>
          </p:cNvSpPr>
          <p:nvPr>
            <p:ph type="sldNum" sz="quarter" idx="5"/>
          </p:nvPr>
        </p:nvSpPr>
        <p:spPr/>
        <p:txBody>
          <a:bodyPr/>
          <a:lstStyle/>
          <a:p>
            <a:fld id="{BA140B62-C9A2-41A2-9BD7-2C516C0F2B5C}" type="slidenum">
              <a:rPr lang="en-US" smtClean="0"/>
              <a:t>18</a:t>
            </a:fld>
            <a:endParaRPr lang="en-US"/>
          </a:p>
        </p:txBody>
      </p:sp>
    </p:spTree>
    <p:extLst>
      <p:ext uri="{BB962C8B-B14F-4D97-AF65-F5344CB8AC3E}">
        <p14:creationId xmlns:p14="http://schemas.microsoft.com/office/powerpoint/2010/main" val="33377257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as Initiative and Referendum for the most part.</a:t>
            </a:r>
          </a:p>
          <a:p>
            <a:pPr marL="228600" indent="-228600">
              <a:buFont typeface="+mj-lt"/>
              <a:buAutoNum type="alphaLcParenR"/>
            </a:pPr>
            <a:r>
              <a:rPr lang="en-US" dirty="0"/>
              <a:t>Recall petitions now require the application to be attached to the petition.</a:t>
            </a:r>
          </a:p>
          <a:p>
            <a:pPr marL="228600" indent="-228600">
              <a:buFont typeface="+mj-lt"/>
              <a:buAutoNum type="alphaLcParenR"/>
            </a:pPr>
            <a:r>
              <a:rPr lang="en-US" dirty="0"/>
              <a:t>Remove the attachment – I number the attachment with the same number as the petition in case there is a question later, we know which one came from which sheet.</a:t>
            </a:r>
          </a:p>
          <a:p>
            <a:pPr marL="228600" indent="-228600">
              <a:buFont typeface="+mj-lt"/>
              <a:buAutoNum type="alphaLcParenR"/>
            </a:pPr>
            <a:r>
              <a:rPr lang="en-US" dirty="0"/>
              <a:t>Serial number should be on both front and back of each petition in lower right corner</a:t>
            </a:r>
          </a:p>
          <a:p>
            <a:pPr marL="228600" indent="-228600">
              <a:buFont typeface="+mj-lt"/>
              <a:buAutoNum type="alphaLcParenR"/>
            </a:pPr>
            <a:r>
              <a:rPr lang="en-US" dirty="0"/>
              <a:t>Affidavit should have the circulator’s name printed, circulator’s signature, residence address of circulator, County circulator is qualified to be registered to vote and County that the petition is notarized in.  If they put a PO Box as their address, remove that sheet.</a:t>
            </a:r>
          </a:p>
          <a:p>
            <a:endParaRPr lang="en-US" dirty="0"/>
          </a:p>
        </p:txBody>
      </p:sp>
      <p:sp>
        <p:nvSpPr>
          <p:cNvPr id="4" name="Slide Number Placeholder 3"/>
          <p:cNvSpPr>
            <a:spLocks noGrp="1"/>
          </p:cNvSpPr>
          <p:nvPr>
            <p:ph type="sldNum" sz="quarter" idx="5"/>
          </p:nvPr>
        </p:nvSpPr>
        <p:spPr/>
        <p:txBody>
          <a:bodyPr/>
          <a:lstStyle/>
          <a:p>
            <a:fld id="{BA140B62-C9A2-41A2-9BD7-2C516C0F2B5C}" type="slidenum">
              <a:rPr lang="en-US" smtClean="0"/>
              <a:t>19</a:t>
            </a:fld>
            <a:endParaRPr lang="en-US"/>
          </a:p>
        </p:txBody>
      </p:sp>
    </p:spTree>
    <p:extLst>
      <p:ext uri="{BB962C8B-B14F-4D97-AF65-F5344CB8AC3E}">
        <p14:creationId xmlns:p14="http://schemas.microsoft.com/office/powerpoint/2010/main" val="1768093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140B62-C9A2-41A2-9BD7-2C516C0F2B5C}" type="slidenum">
              <a:rPr lang="en-US" smtClean="0"/>
              <a:t>2</a:t>
            </a:fld>
            <a:endParaRPr lang="en-US"/>
          </a:p>
        </p:txBody>
      </p:sp>
    </p:spTree>
    <p:extLst>
      <p:ext uri="{BB962C8B-B14F-4D97-AF65-F5344CB8AC3E}">
        <p14:creationId xmlns:p14="http://schemas.microsoft.com/office/powerpoint/2010/main" val="35915763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lphaLcParenR" startAt="5"/>
            </a:pPr>
            <a:r>
              <a:rPr lang="en-US" dirty="0"/>
              <a:t>Not notarized, notary signature is missing, notary commission has expired or notary’s seal is not affixed.  The SOS website has a list of notaries and their commission expiration date for verification.</a:t>
            </a:r>
          </a:p>
          <a:p>
            <a:pPr marL="228600" indent="-228600">
              <a:buFont typeface="+mj-lt"/>
              <a:buAutoNum type="alphaLcParenR" startAt="5"/>
            </a:pPr>
            <a:r>
              <a:rPr lang="en-US" dirty="0"/>
              <a:t>Notary’s date is earlier than signatures on the petition.</a:t>
            </a:r>
          </a:p>
          <a:p>
            <a:pPr marL="228600" indent="-228600">
              <a:buFont typeface="+mj-lt"/>
              <a:buAutoNum type="alphaLcParenR" startAt="5"/>
            </a:pPr>
            <a:r>
              <a:rPr lang="en-US" dirty="0"/>
              <a:t>Circulated by prohibited person – List on SOS website – no one listed at this time</a:t>
            </a:r>
          </a:p>
          <a:p>
            <a:pPr marL="228600" indent="-228600">
              <a:buFont typeface="+mj-lt"/>
              <a:buAutoNum type="alphaLcParenR" startAt="5"/>
            </a:pPr>
            <a:r>
              <a:rPr lang="en-US" dirty="0"/>
              <a:t>Circulator not registered – Have to register if they are paid or if out-of-state resident</a:t>
            </a:r>
          </a:p>
          <a:p>
            <a:pPr marL="0" indent="0">
              <a:buFont typeface="+mj-lt"/>
              <a:buNone/>
            </a:pPr>
            <a:endParaRPr lang="en-US" dirty="0"/>
          </a:p>
          <a:p>
            <a:pPr marL="0" indent="0">
              <a:buFont typeface="+mj-lt"/>
              <a:buNone/>
            </a:pPr>
            <a:r>
              <a:rPr lang="en-US" dirty="0"/>
              <a:t>Any sheet that is removed will have none of those signatures on that page counted.</a:t>
            </a:r>
          </a:p>
        </p:txBody>
      </p:sp>
      <p:sp>
        <p:nvSpPr>
          <p:cNvPr id="4" name="Slide Number Placeholder 3"/>
          <p:cNvSpPr>
            <a:spLocks noGrp="1"/>
          </p:cNvSpPr>
          <p:nvPr>
            <p:ph type="sldNum" sz="quarter" idx="5"/>
          </p:nvPr>
        </p:nvSpPr>
        <p:spPr/>
        <p:txBody>
          <a:bodyPr/>
          <a:lstStyle/>
          <a:p>
            <a:fld id="{BA140B62-C9A2-41A2-9BD7-2C516C0F2B5C}" type="slidenum">
              <a:rPr lang="en-US" smtClean="0"/>
              <a:t>20</a:t>
            </a:fld>
            <a:endParaRPr lang="en-US"/>
          </a:p>
        </p:txBody>
      </p:sp>
    </p:spTree>
    <p:extLst>
      <p:ext uri="{BB962C8B-B14F-4D97-AF65-F5344CB8AC3E}">
        <p14:creationId xmlns:p14="http://schemas.microsoft.com/office/powerpoint/2010/main" val="11653999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Wickenburg is one of about 5 cities or towns that is in two counties, so there is an extra step as the petitions have to be separated by county.  </a:t>
            </a:r>
          </a:p>
          <a:p>
            <a:r>
              <a:rPr lang="en-US" dirty="0"/>
              <a:t>We have to review each sheet to see which county has the majority of the signatures and strike off the signatures from the other county as each sheet only goes to one county for verification.</a:t>
            </a:r>
          </a:p>
        </p:txBody>
      </p:sp>
      <p:sp>
        <p:nvSpPr>
          <p:cNvPr id="4" name="Slide Number Placeholder 3"/>
          <p:cNvSpPr>
            <a:spLocks noGrp="1"/>
          </p:cNvSpPr>
          <p:nvPr>
            <p:ph type="sldNum" sz="quarter" idx="5"/>
          </p:nvPr>
        </p:nvSpPr>
        <p:spPr/>
        <p:txBody>
          <a:bodyPr/>
          <a:lstStyle/>
          <a:p>
            <a:fld id="{BA140B62-C9A2-41A2-9BD7-2C516C0F2B5C}" type="slidenum">
              <a:rPr lang="en-US" smtClean="0"/>
              <a:t>21</a:t>
            </a:fld>
            <a:endParaRPr lang="en-US"/>
          </a:p>
        </p:txBody>
      </p:sp>
    </p:spTree>
    <p:extLst>
      <p:ext uri="{BB962C8B-B14F-4D97-AF65-F5344CB8AC3E}">
        <p14:creationId xmlns:p14="http://schemas.microsoft.com/office/powerpoint/2010/main" val="33797310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only write in red pen on the petitions.  I put an SS in the right and left margin of each line marked off in case it gets cut off when copying or scanning. Ditto marks can be used and should not eliminate a line.</a:t>
            </a:r>
          </a:p>
          <a:p>
            <a:pPr marL="228600" indent="-228600">
              <a:buFont typeface="+mj-lt"/>
              <a:buAutoNum type="alphaLcPeriod"/>
            </a:pPr>
            <a:r>
              <a:rPr lang="en-US" dirty="0"/>
              <a:t>Signature and printed name should be on the sheet.  It can be in the wrong column.  It can be that they write their name in both columns as this might be their signature.  It can even be an X.  The County will verify if it is their signature that they have on file.</a:t>
            </a:r>
          </a:p>
          <a:p>
            <a:pPr marL="228600" indent="-228600">
              <a:buFont typeface="+mj-lt"/>
              <a:buAutoNum type="alphaLcPeriod"/>
            </a:pPr>
            <a:r>
              <a:rPr lang="en-US" dirty="0"/>
              <a:t>Must have a residence address, no PO Box only.  If both city and zip are missing, can eliminate signature.  Can write “protected address” or something similar.  </a:t>
            </a:r>
          </a:p>
          <a:p>
            <a:pPr marL="228600" indent="-228600">
              <a:buFont typeface="+mj-lt"/>
              <a:buAutoNum type="alphaLcPeriod"/>
            </a:pPr>
            <a:r>
              <a:rPr lang="en-US" dirty="0"/>
              <a:t>Date – Must be dated after serial number assigned and before petition notarized.</a:t>
            </a:r>
          </a:p>
          <a:p>
            <a:pPr marL="228600" indent="-228600">
              <a:buFont typeface="+mj-lt"/>
              <a:buAutoNum type="alphaLcPeriod"/>
            </a:pPr>
            <a:endParaRPr lang="en-US" dirty="0"/>
          </a:p>
        </p:txBody>
      </p:sp>
      <p:sp>
        <p:nvSpPr>
          <p:cNvPr id="4" name="Slide Number Placeholder 3"/>
          <p:cNvSpPr>
            <a:spLocks noGrp="1"/>
          </p:cNvSpPr>
          <p:nvPr>
            <p:ph type="sldNum" sz="quarter" idx="5"/>
          </p:nvPr>
        </p:nvSpPr>
        <p:spPr/>
        <p:txBody>
          <a:bodyPr/>
          <a:lstStyle/>
          <a:p>
            <a:fld id="{BA140B62-C9A2-41A2-9BD7-2C516C0F2B5C}" type="slidenum">
              <a:rPr lang="en-US" smtClean="0"/>
              <a:t>22</a:t>
            </a:fld>
            <a:endParaRPr lang="en-US"/>
          </a:p>
        </p:txBody>
      </p:sp>
    </p:spTree>
    <p:extLst>
      <p:ext uri="{BB962C8B-B14F-4D97-AF65-F5344CB8AC3E}">
        <p14:creationId xmlns:p14="http://schemas.microsoft.com/office/powerpoint/2010/main" val="41774007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as Initiatives and Referendums</a:t>
            </a:r>
          </a:p>
        </p:txBody>
      </p:sp>
      <p:sp>
        <p:nvSpPr>
          <p:cNvPr id="4" name="Slide Number Placeholder 3"/>
          <p:cNvSpPr>
            <a:spLocks noGrp="1"/>
          </p:cNvSpPr>
          <p:nvPr>
            <p:ph type="sldNum" sz="quarter" idx="5"/>
          </p:nvPr>
        </p:nvSpPr>
        <p:spPr/>
        <p:txBody>
          <a:bodyPr/>
          <a:lstStyle/>
          <a:p>
            <a:fld id="{BA140B62-C9A2-41A2-9BD7-2C516C0F2B5C}" type="slidenum">
              <a:rPr lang="en-US" smtClean="0"/>
              <a:t>23</a:t>
            </a:fld>
            <a:endParaRPr lang="en-US"/>
          </a:p>
        </p:txBody>
      </p:sp>
    </p:spTree>
    <p:extLst>
      <p:ext uri="{BB962C8B-B14F-4D97-AF65-F5344CB8AC3E}">
        <p14:creationId xmlns:p14="http://schemas.microsoft.com/office/powerpoint/2010/main" val="35300155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a:p>
            <a:endParaRPr lang="en-US" dirty="0"/>
          </a:p>
          <a:p>
            <a:r>
              <a:rPr lang="en-US" dirty="0"/>
              <a:t>Sample receipt to applicant was in Stacy’s presentation</a:t>
            </a:r>
          </a:p>
        </p:txBody>
      </p:sp>
      <p:sp>
        <p:nvSpPr>
          <p:cNvPr id="4" name="Slide Number Placeholder 3"/>
          <p:cNvSpPr>
            <a:spLocks noGrp="1"/>
          </p:cNvSpPr>
          <p:nvPr>
            <p:ph type="sldNum" sz="quarter" idx="5"/>
          </p:nvPr>
        </p:nvSpPr>
        <p:spPr/>
        <p:txBody>
          <a:bodyPr/>
          <a:lstStyle/>
          <a:p>
            <a:fld id="{BA140B62-C9A2-41A2-9BD7-2C516C0F2B5C}" type="slidenum">
              <a:rPr lang="en-US" smtClean="0"/>
              <a:t>24</a:t>
            </a:fld>
            <a:endParaRPr lang="en-US"/>
          </a:p>
        </p:txBody>
      </p:sp>
    </p:spTree>
    <p:extLst>
      <p:ext uri="{BB962C8B-B14F-4D97-AF65-F5344CB8AC3E}">
        <p14:creationId xmlns:p14="http://schemas.microsoft.com/office/powerpoint/2010/main" val="25546028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information the County will need to process the petitions. </a:t>
            </a:r>
          </a:p>
          <a:p>
            <a:pPr marL="285750" indent="-285750">
              <a:buFont typeface="Arial" panose="020B0604020202020204" pitchFamily="34" charset="0"/>
              <a:buChar char="•"/>
            </a:pPr>
            <a:r>
              <a:rPr lang="en-US" dirty="0"/>
              <a:t>Name and address of person filing petitions to send them a receipt of their verification.</a:t>
            </a:r>
          </a:p>
          <a:p>
            <a:pPr marL="285750" indent="-285750">
              <a:buFont typeface="Arial" panose="020B0604020202020204" pitchFamily="34" charset="0"/>
              <a:buChar char="•"/>
            </a:pPr>
            <a:r>
              <a:rPr lang="en-US" dirty="0"/>
              <a:t>Number of signatures and sheets being transmitted</a:t>
            </a:r>
          </a:p>
          <a:p>
            <a:pPr marL="285750" indent="-285750">
              <a:buFont typeface="Arial" panose="020B0604020202020204" pitchFamily="34" charset="0"/>
              <a:buChar char="•"/>
            </a:pPr>
            <a:r>
              <a:rPr lang="en-US" dirty="0"/>
              <a:t>Date Application filed</a:t>
            </a:r>
          </a:p>
          <a:p>
            <a:pPr marL="285750" indent="-285750">
              <a:buFont typeface="Arial" panose="020B0604020202020204" pitchFamily="34" charset="0"/>
              <a:buChar char="•"/>
            </a:pPr>
            <a:r>
              <a:rPr lang="en-US" dirty="0"/>
              <a:t>Date Petitions filed </a:t>
            </a:r>
          </a:p>
          <a:p>
            <a:endParaRPr lang="en-US" dirty="0"/>
          </a:p>
        </p:txBody>
      </p:sp>
      <p:sp>
        <p:nvSpPr>
          <p:cNvPr id="4" name="Slide Number Placeholder 3"/>
          <p:cNvSpPr>
            <a:spLocks noGrp="1"/>
          </p:cNvSpPr>
          <p:nvPr>
            <p:ph type="sldNum" sz="quarter" idx="5"/>
          </p:nvPr>
        </p:nvSpPr>
        <p:spPr/>
        <p:txBody>
          <a:bodyPr/>
          <a:lstStyle/>
          <a:p>
            <a:fld id="{BA140B62-C9A2-41A2-9BD7-2C516C0F2B5C}" type="slidenum">
              <a:rPr lang="en-US" smtClean="0"/>
              <a:t>25</a:t>
            </a:fld>
            <a:endParaRPr lang="en-US"/>
          </a:p>
        </p:txBody>
      </p:sp>
    </p:spTree>
    <p:extLst>
      <p:ext uri="{BB962C8B-B14F-4D97-AF65-F5344CB8AC3E}">
        <p14:creationId xmlns:p14="http://schemas.microsoft.com/office/powerpoint/2010/main" val="13330396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county report will list the number of valid signatures as well as the reasons for the errors found.  This is a list of one of them we received.</a:t>
            </a:r>
          </a:p>
        </p:txBody>
      </p:sp>
      <p:sp>
        <p:nvSpPr>
          <p:cNvPr id="4" name="Slide Number Placeholder 3"/>
          <p:cNvSpPr>
            <a:spLocks noGrp="1"/>
          </p:cNvSpPr>
          <p:nvPr>
            <p:ph type="sldNum" sz="quarter" idx="5"/>
          </p:nvPr>
        </p:nvSpPr>
        <p:spPr/>
        <p:txBody>
          <a:bodyPr/>
          <a:lstStyle/>
          <a:p>
            <a:fld id="{BA140B62-C9A2-41A2-9BD7-2C516C0F2B5C}" type="slidenum">
              <a:rPr lang="en-US" smtClean="0"/>
              <a:t>26</a:t>
            </a:fld>
            <a:endParaRPr lang="en-US"/>
          </a:p>
        </p:txBody>
      </p:sp>
    </p:spTree>
    <p:extLst>
      <p:ext uri="{BB962C8B-B14F-4D97-AF65-F5344CB8AC3E}">
        <p14:creationId xmlns:p14="http://schemas.microsoft.com/office/powerpoint/2010/main" val="26322103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you receive the number from the County, you have 5 days to determine if there are sufficient signatures. </a:t>
            </a:r>
          </a:p>
          <a:p>
            <a:r>
              <a:rPr lang="en-US" dirty="0"/>
              <a:t>If there are sufficient signatures, this is your Official Filing Date</a:t>
            </a:r>
          </a:p>
          <a:p>
            <a:endParaRPr lang="en-US" dirty="0"/>
          </a:p>
        </p:txBody>
      </p:sp>
      <p:sp>
        <p:nvSpPr>
          <p:cNvPr id="4" name="Slide Number Placeholder 3"/>
          <p:cNvSpPr>
            <a:spLocks noGrp="1"/>
          </p:cNvSpPr>
          <p:nvPr>
            <p:ph type="sldNum" sz="quarter" idx="5"/>
          </p:nvPr>
        </p:nvSpPr>
        <p:spPr/>
        <p:txBody>
          <a:bodyPr/>
          <a:lstStyle/>
          <a:p>
            <a:fld id="{BA140B62-C9A2-41A2-9BD7-2C516C0F2B5C}" type="slidenum">
              <a:rPr lang="en-US" smtClean="0"/>
              <a:t>27</a:t>
            </a:fld>
            <a:endParaRPr lang="en-US"/>
          </a:p>
        </p:txBody>
      </p:sp>
    </p:spTree>
    <p:extLst>
      <p:ext uri="{BB962C8B-B14F-4D97-AF65-F5344CB8AC3E}">
        <p14:creationId xmlns:p14="http://schemas.microsoft.com/office/powerpoint/2010/main" val="4189558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140B62-C9A2-41A2-9BD7-2C516C0F2B5C}" type="slidenum">
              <a:rPr lang="en-US" smtClean="0"/>
              <a:t>28</a:t>
            </a:fld>
            <a:endParaRPr lang="en-US"/>
          </a:p>
        </p:txBody>
      </p:sp>
    </p:spTree>
    <p:extLst>
      <p:ext uri="{BB962C8B-B14F-4D97-AF65-F5344CB8AC3E}">
        <p14:creationId xmlns:p14="http://schemas.microsoft.com/office/powerpoint/2010/main" val="38404778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140B62-C9A2-41A2-9BD7-2C516C0F2B5C}" type="slidenum">
              <a:rPr lang="en-US" smtClean="0"/>
              <a:t>29</a:t>
            </a:fld>
            <a:endParaRPr lang="en-US"/>
          </a:p>
        </p:txBody>
      </p:sp>
    </p:spTree>
    <p:extLst>
      <p:ext uri="{BB962C8B-B14F-4D97-AF65-F5344CB8AC3E}">
        <p14:creationId xmlns:p14="http://schemas.microsoft.com/office/powerpoint/2010/main" val="19315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140B62-C9A2-41A2-9BD7-2C516C0F2B5C}" type="slidenum">
              <a:rPr lang="en-US" smtClean="0"/>
              <a:t>3</a:t>
            </a:fld>
            <a:endParaRPr lang="en-US"/>
          </a:p>
        </p:txBody>
      </p:sp>
    </p:spTree>
    <p:extLst>
      <p:ext uri="{BB962C8B-B14F-4D97-AF65-F5344CB8AC3E}">
        <p14:creationId xmlns:p14="http://schemas.microsoft.com/office/powerpoint/2010/main" val="24474741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140B62-C9A2-41A2-9BD7-2C516C0F2B5C}" type="slidenum">
              <a:rPr lang="en-US" smtClean="0"/>
              <a:t>30</a:t>
            </a:fld>
            <a:endParaRPr lang="en-US"/>
          </a:p>
        </p:txBody>
      </p:sp>
    </p:spTree>
    <p:extLst>
      <p:ext uri="{BB962C8B-B14F-4D97-AF65-F5344CB8AC3E}">
        <p14:creationId xmlns:p14="http://schemas.microsoft.com/office/powerpoint/2010/main" val="41270603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140B62-C9A2-41A2-9BD7-2C516C0F2B5C}" type="slidenum">
              <a:rPr lang="en-US" smtClean="0"/>
              <a:t>31</a:t>
            </a:fld>
            <a:endParaRPr lang="en-US"/>
          </a:p>
        </p:txBody>
      </p:sp>
    </p:spTree>
    <p:extLst>
      <p:ext uri="{BB962C8B-B14F-4D97-AF65-F5344CB8AC3E}">
        <p14:creationId xmlns:p14="http://schemas.microsoft.com/office/powerpoint/2010/main" val="3883483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 public officer can be recalled by a recall petition containing signatures from 25% of votes cast in the last general election.  </a:t>
            </a:r>
          </a:p>
        </p:txBody>
      </p:sp>
      <p:sp>
        <p:nvSpPr>
          <p:cNvPr id="4" name="Slide Number Placeholder 3"/>
          <p:cNvSpPr>
            <a:spLocks noGrp="1"/>
          </p:cNvSpPr>
          <p:nvPr>
            <p:ph type="sldNum" sz="quarter" idx="5"/>
          </p:nvPr>
        </p:nvSpPr>
        <p:spPr/>
        <p:txBody>
          <a:bodyPr/>
          <a:lstStyle/>
          <a:p>
            <a:fld id="{BA140B62-C9A2-41A2-9BD7-2C516C0F2B5C}" type="slidenum">
              <a:rPr lang="en-US" smtClean="0"/>
              <a:t>4</a:t>
            </a:fld>
            <a:endParaRPr lang="en-US"/>
          </a:p>
        </p:txBody>
      </p:sp>
    </p:spTree>
    <p:extLst>
      <p:ext uri="{BB962C8B-B14F-4D97-AF65-F5344CB8AC3E}">
        <p14:creationId xmlns:p14="http://schemas.microsoft.com/office/powerpoint/2010/main" val="2793545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ARS also says 25% of the votes cast at the last general election.  </a:t>
            </a:r>
          </a:p>
          <a:p>
            <a:endParaRPr lang="en-US" dirty="0"/>
          </a:p>
          <a:p>
            <a:r>
              <a:rPr lang="en-US" dirty="0"/>
              <a:t>Section C also says if they were appointed or if you had to cancel the election due to no opposing candidates that your number of signatures needed will be at least 10% of your active registered voters at the last general election.</a:t>
            </a:r>
          </a:p>
        </p:txBody>
      </p:sp>
      <p:sp>
        <p:nvSpPr>
          <p:cNvPr id="4" name="Slide Number Placeholder 3"/>
          <p:cNvSpPr>
            <a:spLocks noGrp="1"/>
          </p:cNvSpPr>
          <p:nvPr>
            <p:ph type="sldNum" sz="quarter" idx="5"/>
          </p:nvPr>
        </p:nvSpPr>
        <p:spPr/>
        <p:txBody>
          <a:bodyPr/>
          <a:lstStyle/>
          <a:p>
            <a:fld id="{BA140B62-C9A2-41A2-9BD7-2C516C0F2B5C}" type="slidenum">
              <a:rPr lang="en-US" smtClean="0"/>
              <a:t>5</a:t>
            </a:fld>
            <a:endParaRPr lang="en-US"/>
          </a:p>
        </p:txBody>
      </p:sp>
    </p:spTree>
    <p:extLst>
      <p:ext uri="{BB962C8B-B14F-4D97-AF65-F5344CB8AC3E}">
        <p14:creationId xmlns:p14="http://schemas.microsoft.com/office/powerpoint/2010/main" val="2788936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Recalls are subject to strict compliance</a:t>
            </a:r>
          </a:p>
          <a:p>
            <a:endParaRPr lang="en-US" dirty="0"/>
          </a:p>
        </p:txBody>
      </p:sp>
      <p:sp>
        <p:nvSpPr>
          <p:cNvPr id="4" name="Slide Number Placeholder 3"/>
          <p:cNvSpPr>
            <a:spLocks noGrp="1"/>
          </p:cNvSpPr>
          <p:nvPr>
            <p:ph type="sldNum" sz="quarter" idx="5"/>
          </p:nvPr>
        </p:nvSpPr>
        <p:spPr/>
        <p:txBody>
          <a:bodyPr/>
          <a:lstStyle/>
          <a:p>
            <a:fld id="{BA140B62-C9A2-41A2-9BD7-2C516C0F2B5C}" type="slidenum">
              <a:rPr lang="en-US" smtClean="0"/>
              <a:t>6</a:t>
            </a:fld>
            <a:endParaRPr lang="en-US"/>
          </a:p>
        </p:txBody>
      </p:sp>
    </p:spTree>
    <p:extLst>
      <p:ext uri="{BB962C8B-B14F-4D97-AF65-F5344CB8AC3E}">
        <p14:creationId xmlns:p14="http://schemas.microsoft.com/office/powerpoint/2010/main" val="922024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Wait until they have been in office six months before they are able to be recalled.  Second term does not have the same six month waiting period.</a:t>
            </a:r>
          </a:p>
          <a:p>
            <a:endParaRPr lang="en-US" dirty="0"/>
          </a:p>
          <a:p>
            <a:r>
              <a:rPr lang="en-US" dirty="0"/>
              <a:t>Official can’t be recalled a second time during the same term unless the petitioner pays for the election.  </a:t>
            </a:r>
          </a:p>
          <a:p>
            <a:endParaRPr lang="en-US" dirty="0"/>
          </a:p>
        </p:txBody>
      </p:sp>
      <p:sp>
        <p:nvSpPr>
          <p:cNvPr id="4" name="Slide Number Placeholder 3"/>
          <p:cNvSpPr>
            <a:spLocks noGrp="1"/>
          </p:cNvSpPr>
          <p:nvPr>
            <p:ph type="sldNum" sz="quarter" idx="5"/>
          </p:nvPr>
        </p:nvSpPr>
        <p:spPr/>
        <p:txBody>
          <a:bodyPr/>
          <a:lstStyle/>
          <a:p>
            <a:fld id="{BA140B62-C9A2-41A2-9BD7-2C516C0F2B5C}" type="slidenum">
              <a:rPr lang="en-US" smtClean="0"/>
              <a:t>7</a:t>
            </a:fld>
            <a:endParaRPr lang="en-US"/>
          </a:p>
        </p:txBody>
      </p:sp>
    </p:spTree>
    <p:extLst>
      <p:ext uri="{BB962C8B-B14F-4D97-AF65-F5344CB8AC3E}">
        <p14:creationId xmlns:p14="http://schemas.microsoft.com/office/powerpoint/2010/main" val="1835662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140B62-C9A2-41A2-9BD7-2C516C0F2B5C}" type="slidenum">
              <a:rPr lang="en-US" smtClean="0"/>
              <a:t>8</a:t>
            </a:fld>
            <a:endParaRPr lang="en-US"/>
          </a:p>
        </p:txBody>
      </p:sp>
    </p:spTree>
    <p:extLst>
      <p:ext uri="{BB962C8B-B14F-4D97-AF65-F5344CB8AC3E}">
        <p14:creationId xmlns:p14="http://schemas.microsoft.com/office/powerpoint/2010/main" val="699437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Packet – I used to keep at least one of each packet printed and ready to go, but the SOS office has changed the Initiative and Referendum manual three times in the last year and they don’t notify anyone when they do it.  It is fairly easy to follow the League’s Election Manual and click on the links to print out a packet when it is requested.  </a:t>
            </a:r>
          </a:p>
          <a:p>
            <a:endParaRPr lang="en-US" dirty="0"/>
          </a:p>
          <a:p>
            <a:pPr marL="171450" indent="-171450">
              <a:buFont typeface="Arial" panose="020B0604020202020204" pitchFamily="34" charset="0"/>
              <a:buChar char="•"/>
            </a:pPr>
            <a:r>
              <a:rPr lang="en-US" dirty="0"/>
              <a:t>Application has changed because of a recent Supreme Court ruling, so the most current is dated June 3, 2019.  It states at the top that a copy of the application must be attached to each petition sheet.</a:t>
            </a:r>
          </a:p>
          <a:p>
            <a:pPr marL="171450" indent="-171450">
              <a:buFont typeface="Arial" panose="020B0604020202020204" pitchFamily="34" charset="0"/>
              <a:buChar char="•"/>
            </a:pPr>
            <a:r>
              <a:rPr lang="en-US" dirty="0"/>
              <a:t>Copy of a recall petition</a:t>
            </a:r>
          </a:p>
          <a:p>
            <a:pPr marL="171450" indent="-171450">
              <a:buFont typeface="Arial" panose="020B0604020202020204" pitchFamily="34" charset="0"/>
              <a:buChar char="•"/>
            </a:pPr>
            <a:r>
              <a:rPr lang="en-US" dirty="0"/>
              <a:t>Initiative, Referendum and Recall Laws – The League has a link to the laws governing a recall because the most current Recall Handbook from the SOS was from 2013 and was out of date.  </a:t>
            </a:r>
          </a:p>
          <a:p>
            <a:pPr marL="171450" indent="-171450">
              <a:buFont typeface="Arial" panose="020B0604020202020204" pitchFamily="34" charset="0"/>
              <a:buChar char="•"/>
            </a:pPr>
            <a:r>
              <a:rPr lang="en-US" dirty="0"/>
              <a:t>Political Action Committee Statement of Organization – They do not have to file as a PAC in order to circulate a recall petition, which is different from an Initiative or Referendum. </a:t>
            </a:r>
          </a:p>
          <a:p>
            <a:pPr marL="171450" indent="-171450">
              <a:buFont typeface="Arial" panose="020B0604020202020204" pitchFamily="34" charset="0"/>
              <a:buChar char="•"/>
            </a:pPr>
            <a:r>
              <a:rPr lang="en-US" dirty="0"/>
              <a:t>Campaign Finance Handbook – The SOS website only has the Candidate Guide to Campaign Finance, so don’t try to find one specific to Initiatives, Referendums or Recalls</a:t>
            </a:r>
          </a:p>
          <a:p>
            <a:pPr marL="171450" indent="-171450">
              <a:buFont typeface="Arial" panose="020B0604020202020204" pitchFamily="34" charset="0"/>
              <a:buChar char="•"/>
            </a:pPr>
            <a:r>
              <a:rPr lang="en-US" dirty="0"/>
              <a:t>Campaign Finance Report Forms – Make sure that it has the current dates on the first page</a:t>
            </a:r>
          </a:p>
          <a:p>
            <a:pPr marL="171450" indent="-171450">
              <a:buFont typeface="Arial" panose="020B0604020202020204" pitchFamily="34" charset="0"/>
              <a:buChar char="•"/>
            </a:pPr>
            <a:r>
              <a:rPr lang="en-US" dirty="0"/>
              <a:t>Political Action Committee Termination Statement – for when they finish their PAC</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When they pick up a packet, I have a form that I have them sign with their name and email address and I list what was included in the packet as well as the version of each item in case there is an update while they are circulating so that I can send them the updated information.  </a:t>
            </a:r>
          </a:p>
        </p:txBody>
      </p:sp>
      <p:sp>
        <p:nvSpPr>
          <p:cNvPr id="4" name="Slide Number Placeholder 3"/>
          <p:cNvSpPr>
            <a:spLocks noGrp="1"/>
          </p:cNvSpPr>
          <p:nvPr>
            <p:ph type="sldNum" sz="quarter" idx="5"/>
          </p:nvPr>
        </p:nvSpPr>
        <p:spPr/>
        <p:txBody>
          <a:bodyPr/>
          <a:lstStyle/>
          <a:p>
            <a:fld id="{BA140B62-C9A2-41A2-9BD7-2C516C0F2B5C}" type="slidenum">
              <a:rPr lang="en-US" smtClean="0"/>
              <a:t>9</a:t>
            </a:fld>
            <a:endParaRPr lang="en-US"/>
          </a:p>
        </p:txBody>
      </p:sp>
    </p:spTree>
    <p:extLst>
      <p:ext uri="{BB962C8B-B14F-4D97-AF65-F5344CB8AC3E}">
        <p14:creationId xmlns:p14="http://schemas.microsoft.com/office/powerpoint/2010/main" val="394226469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7200"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448B07-2C06-4CF2-8E91-F7385E71E2CB}" type="datetimeFigureOut">
              <a:rPr lang="en-US" smtClean="0"/>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06392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1069D4-B020-4602-B87C-B094679675DF}" type="datetimeFigureOut">
              <a:rPr lang="en-US" smtClean="0"/>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23907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6C11EA-3D59-4DFE-9385-0A032B3191AF}" type="datetimeFigureOut">
              <a:rPr lang="en-US" smtClean="0"/>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17420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4936D4-0671-4B70-A95D-BFBC9A35DA5B}" type="datetimeFigureOut">
              <a:rPr lang="en-US" smtClean="0"/>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186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DDD67DAC-232D-4042-B5C0-E64770A42A28}" type="datetimeFigureOut">
              <a:rPr lang="en-US" smtClean="0"/>
              <a:t>7/17/2019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84578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CECD2C-79BD-4B90-B3FA-E3B19B3FF97B}" type="datetimeFigureOut">
              <a:rPr lang="en-US" smtClean="0"/>
              <a:t>7/17/2019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45012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E9FDB6-7A26-4DBB-9BB0-088C0534314D}" type="datetimeFigureOut">
              <a:rPr lang="en-US" smtClean="0"/>
              <a:t>7/17/2019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81311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E7C72F-E0F0-449A-A903-6D7865ED3EFA}" type="datetimeFigureOut">
              <a:rPr lang="en-US" smtClean="0"/>
              <a:t>7/17/2019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20196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1207D-C9F3-42EA-960B-DC9955B358C7}" type="datetimeFigureOut">
              <a:rPr lang="en-US" smtClean="0"/>
              <a:t>7/17/2019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88342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D8827A6-8947-4115-8D9E-E89B1EC0518D}" type="datetimeFigureOut">
              <a:rPr lang="en-US" smtClean="0"/>
              <a:t>7/17/2019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62246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D460A6F-F31A-4CA3-B222-0B3C224FF998}" type="datetimeFigureOut">
              <a:rPr lang="en-US" smtClean="0"/>
              <a:t>7/17/2019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0777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48A1663-7765-4EF4-B97F-A02E70C6265E}" type="datetimeFigureOut">
              <a:rPr lang="en-US" smtClean="0"/>
              <a:t>7/17/2019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0">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39334177"/>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sldNum="0" hdr="0" ftr="0" dt="0"/>
  <p:txStyles>
    <p:titleStyle>
      <a:lvl1pPr algn="l" defTabSz="914400" rtl="0" eaLnBrk="1" latinLnBrk="0" hangingPunct="1">
        <a:lnSpc>
          <a:spcPct val="90000"/>
        </a:lnSpc>
        <a:spcBef>
          <a:spcPct val="0"/>
        </a:spcBef>
        <a:buNone/>
        <a:defRPr sz="4800"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4E685-DB94-42EE-B94E-A55DE85C2932}"/>
              </a:ext>
            </a:extLst>
          </p:cNvPr>
          <p:cNvSpPr>
            <a:spLocks noGrp="1"/>
          </p:cNvSpPr>
          <p:nvPr>
            <p:ph type="ctrTitle"/>
          </p:nvPr>
        </p:nvSpPr>
        <p:spPr/>
        <p:txBody>
          <a:bodyPr/>
          <a:lstStyle/>
          <a:p>
            <a:r>
              <a:rPr lang="en-US" dirty="0"/>
              <a:t>RECALL ELECTION</a:t>
            </a:r>
          </a:p>
        </p:txBody>
      </p:sp>
      <p:sp>
        <p:nvSpPr>
          <p:cNvPr id="3" name="Subtitle 2">
            <a:extLst>
              <a:ext uri="{FF2B5EF4-FFF2-40B4-BE49-F238E27FC236}">
                <a16:creationId xmlns:a16="http://schemas.microsoft.com/office/drawing/2014/main" id="{AA174EFA-AA39-4E96-AE3B-49E726437632}"/>
              </a:ext>
            </a:extLst>
          </p:cNvPr>
          <p:cNvSpPr>
            <a:spLocks noGrp="1"/>
          </p:cNvSpPr>
          <p:nvPr>
            <p:ph type="subTitle" idx="1"/>
          </p:nvPr>
        </p:nvSpPr>
        <p:spPr/>
        <p:txBody>
          <a:bodyPr/>
          <a:lstStyle/>
          <a:p>
            <a:r>
              <a:rPr lang="en-US" dirty="0" err="1"/>
              <a:t>AMCA</a:t>
            </a:r>
            <a:r>
              <a:rPr lang="en-US" dirty="0"/>
              <a:t> Elections Training 2019</a:t>
            </a:r>
          </a:p>
          <a:p>
            <a:r>
              <a:rPr lang="en-US" dirty="0"/>
              <a:t>Amy Brown, Town Clerk, Town of Wickenburg</a:t>
            </a:r>
          </a:p>
        </p:txBody>
      </p:sp>
    </p:spTree>
    <p:extLst>
      <p:ext uri="{BB962C8B-B14F-4D97-AF65-F5344CB8AC3E}">
        <p14:creationId xmlns:p14="http://schemas.microsoft.com/office/powerpoint/2010/main" val="3482493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466CA-3545-4001-B9A0-5A955DA81B8C}"/>
              </a:ext>
            </a:extLst>
          </p:cNvPr>
          <p:cNvSpPr>
            <a:spLocks noGrp="1"/>
          </p:cNvSpPr>
          <p:nvPr>
            <p:ph type="title"/>
          </p:nvPr>
        </p:nvSpPr>
        <p:spPr/>
        <p:txBody>
          <a:bodyPr/>
          <a:lstStyle/>
          <a:p>
            <a:r>
              <a:rPr lang="en-US"/>
              <a:t>RECALL APPLICATION §19-202.01</a:t>
            </a:r>
          </a:p>
        </p:txBody>
      </p:sp>
      <p:sp>
        <p:nvSpPr>
          <p:cNvPr id="3" name="Content Placeholder 2">
            <a:extLst>
              <a:ext uri="{FF2B5EF4-FFF2-40B4-BE49-F238E27FC236}">
                <a16:creationId xmlns:a16="http://schemas.microsoft.com/office/drawing/2014/main" id="{A55A2A03-0264-4749-8AA0-E3C0587681CB}"/>
              </a:ext>
            </a:extLst>
          </p:cNvPr>
          <p:cNvSpPr>
            <a:spLocks noGrp="1"/>
          </p:cNvSpPr>
          <p:nvPr>
            <p:ph idx="1"/>
          </p:nvPr>
        </p:nvSpPr>
        <p:spPr/>
        <p:txBody>
          <a:bodyPr/>
          <a:lstStyle/>
          <a:p>
            <a:r>
              <a:rPr lang="en-US" dirty="0"/>
              <a:t>Contains 200 word grounds of the demand for the recall §19-203 (A)</a:t>
            </a:r>
          </a:p>
          <a:p>
            <a:r>
              <a:rPr lang="en-US" dirty="0"/>
              <a:t>Name and address of individual or name of organization, if there is one</a:t>
            </a:r>
          </a:p>
          <a:p>
            <a:r>
              <a:rPr lang="en-US" dirty="0"/>
              <a:t>Clerk enters the date and time the application was received</a:t>
            </a:r>
          </a:p>
          <a:p>
            <a:r>
              <a:rPr lang="en-US" dirty="0"/>
              <a:t>Clerk lets them know how many signatures are required</a:t>
            </a:r>
          </a:p>
          <a:p>
            <a:r>
              <a:rPr lang="en-US" dirty="0"/>
              <a:t>Clerk sets deadline for filing date</a:t>
            </a:r>
          </a:p>
          <a:p>
            <a:r>
              <a:rPr lang="en-US" dirty="0"/>
              <a:t>Clerk assigns serial number (Example: RCL-2019-01)</a:t>
            </a:r>
          </a:p>
          <a:p>
            <a:endParaRPr lang="en-US" dirty="0"/>
          </a:p>
          <a:p>
            <a:r>
              <a:rPr lang="en-US" dirty="0"/>
              <a:t>Once receive application notify Manager, Council and Attorney.</a:t>
            </a:r>
          </a:p>
        </p:txBody>
      </p:sp>
    </p:spTree>
    <p:extLst>
      <p:ext uri="{BB962C8B-B14F-4D97-AF65-F5344CB8AC3E}">
        <p14:creationId xmlns:p14="http://schemas.microsoft.com/office/powerpoint/2010/main" val="761814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1AEF6-6F5A-4F03-AE53-E026DCEE077C}"/>
              </a:ext>
            </a:extLst>
          </p:cNvPr>
          <p:cNvSpPr>
            <a:spLocks noGrp="1"/>
          </p:cNvSpPr>
          <p:nvPr>
            <p:ph type="title"/>
          </p:nvPr>
        </p:nvSpPr>
        <p:spPr/>
        <p:txBody>
          <a:bodyPr>
            <a:normAutofit/>
          </a:bodyPr>
          <a:lstStyle/>
          <a:p>
            <a:r>
              <a:rPr lang="en-US" sz="4000" dirty="0"/>
              <a:t>SIGNATURE REQUIREMENTS §19-201</a:t>
            </a:r>
          </a:p>
        </p:txBody>
      </p:sp>
      <p:sp>
        <p:nvSpPr>
          <p:cNvPr id="3" name="Content Placeholder 2">
            <a:extLst>
              <a:ext uri="{FF2B5EF4-FFF2-40B4-BE49-F238E27FC236}">
                <a16:creationId xmlns:a16="http://schemas.microsoft.com/office/drawing/2014/main" id="{BAC1286E-E163-46E5-BFE5-AA825C7A8691}"/>
              </a:ext>
            </a:extLst>
          </p:cNvPr>
          <p:cNvSpPr>
            <a:spLocks noGrp="1"/>
          </p:cNvSpPr>
          <p:nvPr>
            <p:ph idx="1"/>
          </p:nvPr>
        </p:nvSpPr>
        <p:spPr>
          <a:xfrm>
            <a:off x="1069848" y="1843790"/>
            <a:ext cx="10058400" cy="4328410"/>
          </a:xfrm>
        </p:spPr>
        <p:txBody>
          <a:bodyPr/>
          <a:lstStyle/>
          <a:p>
            <a:pPr marL="1828800" indent="-1828800">
              <a:buNone/>
            </a:pPr>
            <a:r>
              <a:rPr lang="en-US" dirty="0"/>
              <a:t>Recall is 25% of the votes cast at the last General Election</a:t>
            </a:r>
          </a:p>
          <a:p>
            <a:pPr marL="1828800" indent="-1828800">
              <a:buNone/>
            </a:pPr>
            <a:endParaRPr lang="en-US" sz="1000" dirty="0"/>
          </a:p>
          <a:p>
            <a:pPr marL="1828800" indent="-1828800">
              <a:buNone/>
            </a:pPr>
            <a:r>
              <a:rPr lang="en-US" dirty="0"/>
              <a:t>EXAMPLE:	At the November 2018 election, we had 8,445 votes cast for three Council seats</a:t>
            </a:r>
          </a:p>
          <a:p>
            <a:pPr marL="0" indent="0">
              <a:buNone/>
            </a:pPr>
            <a:endParaRPr lang="en-US" sz="1000" dirty="0"/>
          </a:p>
          <a:p>
            <a:pPr marL="1828800" indent="0">
              <a:buNone/>
            </a:pPr>
            <a:r>
              <a:rPr lang="en-US" dirty="0"/>
              <a:t>Divide by the number of seats – 8,445 / 3 = 2,815</a:t>
            </a:r>
          </a:p>
          <a:p>
            <a:pPr marL="0" indent="0">
              <a:buNone/>
            </a:pPr>
            <a:endParaRPr lang="en-US" sz="1000" dirty="0"/>
          </a:p>
          <a:p>
            <a:pPr marL="1828800" indent="0">
              <a:buNone/>
            </a:pPr>
            <a:r>
              <a:rPr lang="en-US" dirty="0"/>
              <a:t>2,815 x 25% = 703.75 or 704 Required</a:t>
            </a:r>
          </a:p>
          <a:p>
            <a:pPr marL="0" indent="0">
              <a:buNone/>
            </a:pPr>
            <a:endParaRPr lang="en-US" dirty="0"/>
          </a:p>
          <a:p>
            <a:pPr marL="0" indent="0">
              <a:buNone/>
            </a:pPr>
            <a:r>
              <a:rPr lang="en-US" dirty="0"/>
              <a:t>If you have not held a general election for a number of years, i.e. everyone has been elected at the primary, you should discuss with your attorney which election to use to calculate the number of signatures required.  </a:t>
            </a:r>
          </a:p>
        </p:txBody>
      </p:sp>
    </p:spTree>
    <p:extLst>
      <p:ext uri="{BB962C8B-B14F-4D97-AF65-F5344CB8AC3E}">
        <p14:creationId xmlns:p14="http://schemas.microsoft.com/office/powerpoint/2010/main" val="3694760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F6074-0C2C-4C63-9FE8-6BC44AD101A7}"/>
              </a:ext>
            </a:extLst>
          </p:cNvPr>
          <p:cNvSpPr>
            <a:spLocks noGrp="1"/>
          </p:cNvSpPr>
          <p:nvPr>
            <p:ph type="title"/>
          </p:nvPr>
        </p:nvSpPr>
        <p:spPr/>
        <p:txBody>
          <a:bodyPr/>
          <a:lstStyle/>
          <a:p>
            <a:r>
              <a:rPr lang="en-US" dirty="0"/>
              <a:t>TIMING REQUIREMENTS §19-203</a:t>
            </a:r>
          </a:p>
        </p:txBody>
      </p:sp>
      <p:sp>
        <p:nvSpPr>
          <p:cNvPr id="3" name="Content Placeholder 2">
            <a:extLst>
              <a:ext uri="{FF2B5EF4-FFF2-40B4-BE49-F238E27FC236}">
                <a16:creationId xmlns:a16="http://schemas.microsoft.com/office/drawing/2014/main" id="{8D4CE85F-ABD4-4B47-B444-880F65B29FD0}"/>
              </a:ext>
            </a:extLst>
          </p:cNvPr>
          <p:cNvSpPr>
            <a:spLocks noGrp="1"/>
          </p:cNvSpPr>
          <p:nvPr>
            <p:ph idx="1"/>
          </p:nvPr>
        </p:nvSpPr>
        <p:spPr/>
        <p:txBody>
          <a:bodyPr>
            <a:normAutofit/>
          </a:bodyPr>
          <a:lstStyle/>
          <a:p>
            <a:pPr marL="514350" indent="-514350">
              <a:buFont typeface="+mj-lt"/>
              <a:buAutoNum type="alphaUcPeriod" startAt="3"/>
            </a:pPr>
            <a:r>
              <a:rPr lang="en-US" sz="3200" dirty="0"/>
              <a:t>A recall petition shall not be accepted for verification if more than </a:t>
            </a:r>
            <a:r>
              <a:rPr lang="en-US" sz="3200" b="1" dirty="0"/>
              <a:t>one</a:t>
            </a:r>
            <a:r>
              <a:rPr lang="en-US" sz="3200" dirty="0"/>
              <a:t> </a:t>
            </a:r>
            <a:r>
              <a:rPr lang="en-US" sz="3200" b="1" dirty="0"/>
              <a:t>hundred</a:t>
            </a:r>
            <a:r>
              <a:rPr lang="en-US" sz="3200" dirty="0"/>
              <a:t> </a:t>
            </a:r>
            <a:r>
              <a:rPr lang="en-US" sz="3200" b="1" dirty="0"/>
              <a:t>twenty</a:t>
            </a:r>
            <a:r>
              <a:rPr lang="en-US" sz="3200" dirty="0"/>
              <a:t> days have passed since the date of submission of the application for recall petition, as prescribed by section 19-202.01.</a:t>
            </a:r>
          </a:p>
        </p:txBody>
      </p:sp>
    </p:spTree>
    <p:extLst>
      <p:ext uri="{BB962C8B-B14F-4D97-AF65-F5344CB8AC3E}">
        <p14:creationId xmlns:p14="http://schemas.microsoft.com/office/powerpoint/2010/main" val="3613602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BAFC8-11B0-4885-80B3-979EE815A482}"/>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4D909477-9FA3-4118-A628-08EFE8226533}"/>
              </a:ext>
            </a:extLst>
          </p:cNvPr>
          <p:cNvSpPr>
            <a:spLocks noGrp="1"/>
          </p:cNvSpPr>
          <p:nvPr>
            <p:ph idx="1"/>
          </p:nvPr>
        </p:nvSpPr>
        <p:spPr/>
        <p:txBody>
          <a:bodyPr/>
          <a:lstStyle/>
          <a:p>
            <a:r>
              <a:rPr lang="en-US" dirty="0"/>
              <a:t>This is the process that the Town of Wickenburg used and I will give you the corresponding state law, where I can.</a:t>
            </a:r>
          </a:p>
          <a:p>
            <a:r>
              <a:rPr lang="en-US" dirty="0"/>
              <a:t>Your city/town may use a slightly different process.</a:t>
            </a:r>
          </a:p>
          <a:p>
            <a:r>
              <a:rPr lang="en-US" dirty="0"/>
              <a:t>ALWAYS consult your attorney. </a:t>
            </a:r>
          </a:p>
        </p:txBody>
      </p:sp>
    </p:spTree>
    <p:extLst>
      <p:ext uri="{BB962C8B-B14F-4D97-AF65-F5344CB8AC3E}">
        <p14:creationId xmlns:p14="http://schemas.microsoft.com/office/powerpoint/2010/main" val="902667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76C40-9440-4B51-84E5-7A9904E4165D}"/>
              </a:ext>
            </a:extLst>
          </p:cNvPr>
          <p:cNvSpPr>
            <a:spLocks noGrp="1"/>
          </p:cNvSpPr>
          <p:nvPr>
            <p:ph type="title"/>
          </p:nvPr>
        </p:nvSpPr>
        <p:spPr/>
        <p:txBody>
          <a:bodyPr/>
          <a:lstStyle/>
          <a:p>
            <a:r>
              <a:rPr lang="en-US" dirty="0"/>
              <a:t>INITIAL RECEIPT</a:t>
            </a:r>
          </a:p>
        </p:txBody>
      </p:sp>
      <p:sp>
        <p:nvSpPr>
          <p:cNvPr id="3" name="Content Placeholder 2">
            <a:extLst>
              <a:ext uri="{FF2B5EF4-FFF2-40B4-BE49-F238E27FC236}">
                <a16:creationId xmlns:a16="http://schemas.microsoft.com/office/drawing/2014/main" id="{D2477F62-8EF4-481B-90DF-4B5AA5D538B5}"/>
              </a:ext>
            </a:extLst>
          </p:cNvPr>
          <p:cNvSpPr>
            <a:spLocks noGrp="1"/>
          </p:cNvSpPr>
          <p:nvPr>
            <p:ph idx="1"/>
          </p:nvPr>
        </p:nvSpPr>
        <p:spPr>
          <a:xfrm>
            <a:off x="1069848" y="1841500"/>
            <a:ext cx="10058400" cy="4330700"/>
          </a:xfrm>
        </p:spPr>
        <p:txBody>
          <a:bodyPr/>
          <a:lstStyle/>
          <a:p>
            <a:r>
              <a:rPr lang="en-US" dirty="0"/>
              <a:t>If possible, have them schedule an appointment.</a:t>
            </a:r>
          </a:p>
          <a:p>
            <a:r>
              <a:rPr lang="en-US" dirty="0"/>
              <a:t>Initial receipt – Date received, approximate number of signatures and petition sheets</a:t>
            </a:r>
          </a:p>
          <a:p>
            <a:r>
              <a:rPr lang="en-US" dirty="0"/>
              <a:t>Clerk signs receipt and I have them sign that they agree</a:t>
            </a:r>
          </a:p>
          <a:p>
            <a:pPr marL="461963" indent="-230188">
              <a:buFont typeface="Wingdings" panose="05000000000000000000" pitchFamily="2" charset="2"/>
              <a:buChar char="ü"/>
            </a:pPr>
            <a:r>
              <a:rPr lang="en-US" dirty="0"/>
              <a:t>I acknowledge that I have filed the petition described above with the Town of Wickenburg Town Clerk. I have verified the number of petition sheets filed and agree with the approximate number of signatures purported to be contained on the petition sheets.</a:t>
            </a:r>
          </a:p>
          <a:p>
            <a:r>
              <a:rPr lang="en-US" dirty="0"/>
              <a:t>No additional sheets accepted after the initial receipt (§19-121(B))</a:t>
            </a:r>
          </a:p>
          <a:p>
            <a:r>
              <a:rPr lang="en-US" dirty="0"/>
              <a:t>No withdraw of signature after 5:00 on date petitions received (§19-113)</a:t>
            </a:r>
          </a:p>
          <a:p>
            <a:r>
              <a:rPr lang="en-US" dirty="0"/>
              <a:t>Notify Manager, Attorney and Council</a:t>
            </a:r>
          </a:p>
        </p:txBody>
      </p:sp>
    </p:spTree>
    <p:extLst>
      <p:ext uri="{BB962C8B-B14F-4D97-AF65-F5344CB8AC3E}">
        <p14:creationId xmlns:p14="http://schemas.microsoft.com/office/powerpoint/2010/main" val="3310677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C8D66-B1EE-411E-AA42-D24202EC5267}"/>
              </a:ext>
            </a:extLst>
          </p:cNvPr>
          <p:cNvSpPr>
            <a:spLocks noGrp="1"/>
          </p:cNvSpPr>
          <p:nvPr>
            <p:ph type="title"/>
          </p:nvPr>
        </p:nvSpPr>
        <p:spPr/>
        <p:txBody>
          <a:bodyPr/>
          <a:lstStyle/>
          <a:p>
            <a:r>
              <a:rPr lang="en-US" dirty="0"/>
              <a:t>INITIAL RECEIPT DISCLAIMER</a:t>
            </a:r>
          </a:p>
        </p:txBody>
      </p:sp>
      <p:sp>
        <p:nvSpPr>
          <p:cNvPr id="3" name="Content Placeholder 2">
            <a:extLst>
              <a:ext uri="{FF2B5EF4-FFF2-40B4-BE49-F238E27FC236}">
                <a16:creationId xmlns:a16="http://schemas.microsoft.com/office/drawing/2014/main" id="{784DC8FB-7296-47F9-8849-302DAB4FBF27}"/>
              </a:ext>
            </a:extLst>
          </p:cNvPr>
          <p:cNvSpPr>
            <a:spLocks noGrp="1"/>
          </p:cNvSpPr>
          <p:nvPr>
            <p:ph idx="1"/>
          </p:nvPr>
        </p:nvSpPr>
        <p:spPr/>
        <p:txBody>
          <a:bodyPr/>
          <a:lstStyle/>
          <a:p>
            <a:pPr marL="0" indent="0">
              <a:buNone/>
            </a:pPr>
            <a:r>
              <a:rPr lang="en-US" i="1" u="sng" dirty="0"/>
              <a:t>Note</a:t>
            </a:r>
            <a:r>
              <a:rPr lang="en-US" b="1" i="1" dirty="0"/>
              <a:t>: </a:t>
            </a:r>
            <a:r>
              <a:rPr lang="en-US" dirty="0"/>
              <a:t>This receipt does not constitute an acknowledgment or determination by the Town Clerk that any of the signature sheets for which this receipt has been issued comply with the requirements of law, or that a certain number of signatures are valid, in respect to determining whether there are sufficient signatures to require that the recall shall be placed upon a ballot. A decision as to the sufficiency of the petitions and signatures can only be made after the Town Clerk and the County Recorder have performed their duties, as required by law, with respect to recall petitions.</a:t>
            </a:r>
          </a:p>
          <a:p>
            <a:pPr marL="0" indent="0">
              <a:buNone/>
            </a:pPr>
            <a:endParaRPr lang="en-US" dirty="0"/>
          </a:p>
          <a:p>
            <a:pPr marL="0" indent="0">
              <a:buNone/>
            </a:pPr>
            <a:r>
              <a:rPr lang="en-US" dirty="0"/>
              <a:t>After issuance of this receipt no additional petition sheets may be accepted for filing pursuant to A.R.S. §19-121 (B).</a:t>
            </a:r>
          </a:p>
          <a:p>
            <a:pPr marL="0" indent="0">
              <a:buNone/>
            </a:pPr>
            <a:endParaRPr lang="en-US" dirty="0"/>
          </a:p>
        </p:txBody>
      </p:sp>
    </p:spTree>
    <p:extLst>
      <p:ext uri="{BB962C8B-B14F-4D97-AF65-F5344CB8AC3E}">
        <p14:creationId xmlns:p14="http://schemas.microsoft.com/office/powerpoint/2010/main" val="104015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87C6D-A595-4ED5-83E0-B4403F6BBD11}"/>
              </a:ext>
            </a:extLst>
          </p:cNvPr>
          <p:cNvSpPr>
            <a:spLocks noGrp="1"/>
          </p:cNvSpPr>
          <p:nvPr>
            <p:ph type="title"/>
          </p:nvPr>
        </p:nvSpPr>
        <p:spPr/>
        <p:txBody>
          <a:bodyPr/>
          <a:lstStyle/>
          <a:p>
            <a:r>
              <a:rPr lang="en-US" dirty="0"/>
              <a:t>CALCULATING INITIAL RECEIPT</a:t>
            </a:r>
          </a:p>
        </p:txBody>
      </p:sp>
      <p:sp>
        <p:nvSpPr>
          <p:cNvPr id="3" name="Content Placeholder 2">
            <a:extLst>
              <a:ext uri="{FF2B5EF4-FFF2-40B4-BE49-F238E27FC236}">
                <a16:creationId xmlns:a16="http://schemas.microsoft.com/office/drawing/2014/main" id="{4D0E49BC-FF28-48E0-9A3F-CFE47A2DAA59}"/>
              </a:ext>
            </a:extLst>
          </p:cNvPr>
          <p:cNvSpPr>
            <a:spLocks noGrp="1"/>
          </p:cNvSpPr>
          <p:nvPr>
            <p:ph idx="1"/>
          </p:nvPr>
        </p:nvSpPr>
        <p:spPr/>
        <p:txBody>
          <a:bodyPr/>
          <a:lstStyle/>
          <a:p>
            <a:r>
              <a:rPr lang="en-US" dirty="0"/>
              <a:t>Petitions are supposed to be organized by circulator §19-121(C) – Filing officer may return as unfiled any signature sheets not so organized </a:t>
            </a:r>
          </a:p>
          <a:p>
            <a:r>
              <a:rPr lang="en-US" dirty="0"/>
              <a:t>I number the petitions sheets on the back – upper left so that I can track them </a:t>
            </a:r>
          </a:p>
          <a:p>
            <a:r>
              <a:rPr lang="en-US" dirty="0"/>
              <a:t>Cross off blank signature lines with red pen</a:t>
            </a:r>
          </a:p>
          <a:p>
            <a:r>
              <a:rPr lang="en-US" dirty="0"/>
              <a:t>Set up spreadsheet with petition number and number of signatures</a:t>
            </a:r>
          </a:p>
          <a:p>
            <a:r>
              <a:rPr lang="en-US" dirty="0"/>
              <a:t>I don’t mark the number of signatures on the sheet yet</a:t>
            </a:r>
          </a:p>
          <a:p>
            <a:r>
              <a:rPr lang="en-US" dirty="0"/>
              <a:t>I do not work off of the original petitions, but work off of a copy</a:t>
            </a:r>
          </a:p>
        </p:txBody>
      </p:sp>
    </p:spTree>
    <p:extLst>
      <p:ext uri="{BB962C8B-B14F-4D97-AF65-F5344CB8AC3E}">
        <p14:creationId xmlns:p14="http://schemas.microsoft.com/office/powerpoint/2010/main" val="1660038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423DE-AF1D-48D7-879F-A364672E3768}"/>
              </a:ext>
            </a:extLst>
          </p:cNvPr>
          <p:cNvSpPr>
            <a:spLocks noGrp="1"/>
          </p:cNvSpPr>
          <p:nvPr>
            <p:ph type="title"/>
          </p:nvPr>
        </p:nvSpPr>
        <p:spPr/>
        <p:txBody>
          <a:bodyPr/>
          <a:lstStyle/>
          <a:p>
            <a:r>
              <a:rPr lang="en-US" dirty="0"/>
              <a:t>TIMEFRAME FOR RECALL</a:t>
            </a:r>
          </a:p>
        </p:txBody>
      </p:sp>
      <p:sp>
        <p:nvSpPr>
          <p:cNvPr id="3" name="Content Placeholder 2">
            <a:extLst>
              <a:ext uri="{FF2B5EF4-FFF2-40B4-BE49-F238E27FC236}">
                <a16:creationId xmlns:a16="http://schemas.microsoft.com/office/drawing/2014/main" id="{F3F92376-2D6C-4456-9FFD-A809A27438DD}"/>
              </a:ext>
            </a:extLst>
          </p:cNvPr>
          <p:cNvSpPr>
            <a:spLocks noGrp="1"/>
          </p:cNvSpPr>
          <p:nvPr>
            <p:ph idx="1"/>
          </p:nvPr>
        </p:nvSpPr>
        <p:spPr/>
        <p:txBody>
          <a:bodyPr/>
          <a:lstStyle/>
          <a:p>
            <a:r>
              <a:rPr lang="en-US" dirty="0"/>
              <a:t>120 days for collection of signatures on petition §19-203</a:t>
            </a:r>
          </a:p>
          <a:p>
            <a:r>
              <a:rPr lang="en-US" dirty="0"/>
              <a:t>10 days for Clerk to do initial verification §19-208.01</a:t>
            </a:r>
          </a:p>
          <a:p>
            <a:r>
              <a:rPr lang="en-US" dirty="0"/>
              <a:t>60 days for county recorder to complete verification because they have to verify each signature §19-208.02</a:t>
            </a:r>
          </a:p>
          <a:p>
            <a:r>
              <a:rPr lang="en-US" dirty="0"/>
              <a:t>5 days for Clerk to verify sufficient number of signatures (excluding Saturday, Sunday and legal holidays) §19-208.03</a:t>
            </a:r>
          </a:p>
          <a:p>
            <a:r>
              <a:rPr lang="en-US" dirty="0"/>
              <a:t>The date the Clerk certifies there are sufficient signatures is the Official Filing Date §19-208.03(B)</a:t>
            </a:r>
          </a:p>
        </p:txBody>
      </p:sp>
    </p:spTree>
    <p:extLst>
      <p:ext uri="{BB962C8B-B14F-4D97-AF65-F5344CB8AC3E}">
        <p14:creationId xmlns:p14="http://schemas.microsoft.com/office/powerpoint/2010/main" val="3809868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FADBF-3E61-4009-8F93-1E5547084B77}"/>
              </a:ext>
            </a:extLst>
          </p:cNvPr>
          <p:cNvSpPr>
            <a:spLocks noGrp="1"/>
          </p:cNvSpPr>
          <p:nvPr>
            <p:ph type="title"/>
          </p:nvPr>
        </p:nvSpPr>
        <p:spPr/>
        <p:txBody>
          <a:bodyPr/>
          <a:lstStyle/>
          <a:p>
            <a:r>
              <a:rPr lang="en-US" dirty="0"/>
              <a:t>TIPS FOR PETITION REVIEW</a:t>
            </a:r>
          </a:p>
        </p:txBody>
      </p:sp>
      <p:sp>
        <p:nvSpPr>
          <p:cNvPr id="3" name="Content Placeholder 2">
            <a:extLst>
              <a:ext uri="{FF2B5EF4-FFF2-40B4-BE49-F238E27FC236}">
                <a16:creationId xmlns:a16="http://schemas.microsoft.com/office/drawing/2014/main" id="{2CEC2D97-CA34-46CD-B3C5-63AB5CE8F8EF}"/>
              </a:ext>
            </a:extLst>
          </p:cNvPr>
          <p:cNvSpPr>
            <a:spLocks noGrp="1"/>
          </p:cNvSpPr>
          <p:nvPr>
            <p:ph idx="1"/>
          </p:nvPr>
        </p:nvSpPr>
        <p:spPr/>
        <p:txBody>
          <a:bodyPr/>
          <a:lstStyle/>
          <a:p>
            <a:r>
              <a:rPr lang="en-US" dirty="0"/>
              <a:t>Have materials available for easy access</a:t>
            </a:r>
          </a:p>
          <a:p>
            <a:r>
              <a:rPr lang="en-US" dirty="0"/>
              <a:t>Review somewhere quiet with no interruptions</a:t>
            </a:r>
          </a:p>
          <a:p>
            <a:r>
              <a:rPr lang="en-US" dirty="0"/>
              <a:t>Two people conducting the review</a:t>
            </a:r>
          </a:p>
          <a:p>
            <a:r>
              <a:rPr lang="en-US" dirty="0"/>
              <a:t>Go step by step – don’t combine the steps</a:t>
            </a:r>
          </a:p>
          <a:p>
            <a:r>
              <a:rPr lang="en-US" dirty="0"/>
              <a:t>Track on spreadsheet reason for removing anything</a:t>
            </a:r>
          </a:p>
          <a:p>
            <a:pPr marL="461963" indent="-230188">
              <a:buFont typeface="Wingdings" panose="05000000000000000000" pitchFamily="2" charset="2"/>
              <a:buChar char="ü"/>
            </a:pPr>
            <a:r>
              <a:rPr lang="en-US" dirty="0"/>
              <a:t>Reason for entire sheet being removed</a:t>
            </a:r>
          </a:p>
          <a:p>
            <a:pPr marL="461963" indent="-230188">
              <a:buFont typeface="Wingdings" panose="05000000000000000000" pitchFamily="2" charset="2"/>
              <a:buChar char="ü"/>
            </a:pPr>
            <a:r>
              <a:rPr lang="en-US" dirty="0"/>
              <a:t>Specify line # and reason if only one signature</a:t>
            </a:r>
          </a:p>
        </p:txBody>
      </p:sp>
    </p:spTree>
    <p:extLst>
      <p:ext uri="{BB962C8B-B14F-4D97-AF65-F5344CB8AC3E}">
        <p14:creationId xmlns:p14="http://schemas.microsoft.com/office/powerpoint/2010/main" val="1136464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CE522-BF34-429C-8DB2-D94913158F65}"/>
              </a:ext>
            </a:extLst>
          </p:cNvPr>
          <p:cNvSpPr>
            <a:spLocks noGrp="1"/>
          </p:cNvSpPr>
          <p:nvPr>
            <p:ph type="title"/>
          </p:nvPr>
        </p:nvSpPr>
        <p:spPr/>
        <p:txBody>
          <a:bodyPr>
            <a:normAutofit/>
          </a:bodyPr>
          <a:lstStyle/>
          <a:p>
            <a:r>
              <a:rPr lang="en-US" sz="4400" dirty="0"/>
              <a:t>PETITION REVIEW </a:t>
            </a:r>
            <a:br>
              <a:rPr lang="en-US" sz="4400" dirty="0"/>
            </a:br>
            <a:r>
              <a:rPr lang="en-US" sz="4000" dirty="0"/>
              <a:t>Sheet Removal - §19-121.01(A)(1)</a:t>
            </a:r>
            <a:endParaRPr lang="en-US" sz="4400" dirty="0"/>
          </a:p>
        </p:txBody>
      </p:sp>
      <p:sp>
        <p:nvSpPr>
          <p:cNvPr id="3" name="Content Placeholder 2">
            <a:extLst>
              <a:ext uri="{FF2B5EF4-FFF2-40B4-BE49-F238E27FC236}">
                <a16:creationId xmlns:a16="http://schemas.microsoft.com/office/drawing/2014/main" id="{0909172A-2B51-49DC-9276-B360A1E26D9E}"/>
              </a:ext>
            </a:extLst>
          </p:cNvPr>
          <p:cNvSpPr>
            <a:spLocks noGrp="1"/>
          </p:cNvSpPr>
          <p:nvPr>
            <p:ph idx="1"/>
          </p:nvPr>
        </p:nvSpPr>
        <p:spPr/>
        <p:txBody>
          <a:bodyPr/>
          <a:lstStyle/>
          <a:p>
            <a:pPr marL="0" indent="0">
              <a:buNone/>
            </a:pPr>
            <a:r>
              <a:rPr lang="en-US" dirty="0"/>
              <a:t>The Clerk must REMOVE the following full sheets:</a:t>
            </a:r>
          </a:p>
          <a:p>
            <a:pPr marL="457200" indent="-225425">
              <a:buFont typeface="+mj-lt"/>
              <a:buAutoNum type="alphaLcPeriod"/>
            </a:pPr>
            <a:r>
              <a:rPr lang="en-US" dirty="0"/>
              <a:t>Those sheets not attached to a copy of the complete title and text.  NOTE: This changed with the AZ Supreme Court ruling in Morales vs. Urban Phoenix in 2019.  Now have to have a copy of the time-and-date marked application for recall. </a:t>
            </a:r>
          </a:p>
          <a:p>
            <a:pPr marL="457200" indent="-225425">
              <a:buFont typeface="+mj-lt"/>
              <a:buAutoNum type="alphaLcPeriod"/>
            </a:pPr>
            <a:r>
              <a:rPr lang="en-US" dirty="0"/>
              <a:t>Remove the attachment from petition sheets.  </a:t>
            </a:r>
          </a:p>
          <a:p>
            <a:pPr marL="457200" indent="-225425">
              <a:buFont typeface="+mj-lt"/>
              <a:buAutoNum type="alphaLcPeriod"/>
            </a:pPr>
            <a:r>
              <a:rPr lang="en-US" dirty="0"/>
              <a:t>Those sheets not bearing the correct petition serial number in the lower right-hand corner of each side.</a:t>
            </a:r>
          </a:p>
          <a:p>
            <a:pPr marL="457200" indent="-225425">
              <a:buFont typeface="+mj-lt"/>
              <a:buAutoNum type="alphaLcPeriod"/>
            </a:pPr>
            <a:r>
              <a:rPr lang="en-US" dirty="0"/>
              <a:t>Those sheets containing a circulator's affidavit that is not completed or signed or that has been modified.</a:t>
            </a:r>
          </a:p>
          <a:p>
            <a:pPr marL="457200" indent="-225425">
              <a:buFont typeface="+mj-lt"/>
              <a:buAutoNum type="alphaLcPeriod"/>
            </a:pPr>
            <a:endParaRPr lang="en-US" dirty="0"/>
          </a:p>
        </p:txBody>
      </p:sp>
    </p:spTree>
    <p:extLst>
      <p:ext uri="{BB962C8B-B14F-4D97-AF65-F5344CB8AC3E}">
        <p14:creationId xmlns:p14="http://schemas.microsoft.com/office/powerpoint/2010/main" val="3905969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1F35B-D392-41AD-B4EB-5EACE6E4CC4D}"/>
              </a:ext>
            </a:extLst>
          </p:cNvPr>
          <p:cNvSpPr>
            <a:spLocks noGrp="1"/>
          </p:cNvSpPr>
          <p:nvPr>
            <p:ph type="title"/>
          </p:nvPr>
        </p:nvSpPr>
        <p:spPr/>
        <p:txBody>
          <a:bodyPr/>
          <a:lstStyle/>
          <a:p>
            <a:r>
              <a:rPr lang="en-US" dirty="0"/>
              <a:t>WHAT IS A RECALL?</a:t>
            </a:r>
          </a:p>
        </p:txBody>
      </p:sp>
      <p:sp>
        <p:nvSpPr>
          <p:cNvPr id="3" name="Content Placeholder 2">
            <a:extLst>
              <a:ext uri="{FF2B5EF4-FFF2-40B4-BE49-F238E27FC236}">
                <a16:creationId xmlns:a16="http://schemas.microsoft.com/office/drawing/2014/main" id="{11A6A474-43AA-4275-93C0-0B44CAB15BE6}"/>
              </a:ext>
            </a:extLst>
          </p:cNvPr>
          <p:cNvSpPr>
            <a:spLocks noGrp="1"/>
          </p:cNvSpPr>
          <p:nvPr>
            <p:ph idx="1"/>
          </p:nvPr>
        </p:nvSpPr>
        <p:spPr/>
        <p:txBody>
          <a:bodyPr>
            <a:normAutofit/>
          </a:bodyPr>
          <a:lstStyle/>
          <a:p>
            <a:pPr marL="0" indent="0">
              <a:buNone/>
            </a:pPr>
            <a:r>
              <a:rPr lang="en-US" sz="3600" dirty="0"/>
              <a:t>A procedure to remove an elected official from office by a vote of the people through an election process before the end of the official’s term.</a:t>
            </a:r>
          </a:p>
        </p:txBody>
      </p:sp>
    </p:spTree>
    <p:extLst>
      <p:ext uri="{BB962C8B-B14F-4D97-AF65-F5344CB8AC3E}">
        <p14:creationId xmlns:p14="http://schemas.microsoft.com/office/powerpoint/2010/main" val="2847480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81F7B-E02C-4228-A7C1-F98528186B56}"/>
              </a:ext>
            </a:extLst>
          </p:cNvPr>
          <p:cNvSpPr>
            <a:spLocks noGrp="1"/>
          </p:cNvSpPr>
          <p:nvPr>
            <p:ph type="title"/>
          </p:nvPr>
        </p:nvSpPr>
        <p:spPr/>
        <p:txBody>
          <a:bodyPr/>
          <a:lstStyle/>
          <a:p>
            <a:r>
              <a:rPr lang="en-US" sz="4400" dirty="0"/>
              <a:t>PETITION REVIEW </a:t>
            </a:r>
            <a:br>
              <a:rPr lang="en-US" sz="5400" dirty="0"/>
            </a:br>
            <a:r>
              <a:rPr lang="en-US" sz="4000" dirty="0"/>
              <a:t>Sheet Removal – (cont.)</a:t>
            </a:r>
            <a:endParaRPr lang="en-US" dirty="0"/>
          </a:p>
        </p:txBody>
      </p:sp>
      <p:sp>
        <p:nvSpPr>
          <p:cNvPr id="3" name="Content Placeholder 2">
            <a:extLst>
              <a:ext uri="{FF2B5EF4-FFF2-40B4-BE49-F238E27FC236}">
                <a16:creationId xmlns:a16="http://schemas.microsoft.com/office/drawing/2014/main" id="{FF45F17B-548C-4A02-8892-F864EA364CAD}"/>
              </a:ext>
            </a:extLst>
          </p:cNvPr>
          <p:cNvSpPr>
            <a:spLocks noGrp="1"/>
          </p:cNvSpPr>
          <p:nvPr>
            <p:ph idx="1"/>
          </p:nvPr>
        </p:nvSpPr>
        <p:spPr/>
        <p:txBody>
          <a:bodyPr/>
          <a:lstStyle/>
          <a:p>
            <a:pPr marL="461963" indent="-230188">
              <a:buFont typeface="+mj-lt"/>
              <a:buAutoNum type="alphaLcPeriod" startAt="5"/>
            </a:pPr>
            <a:r>
              <a:rPr lang="en-US" dirty="0"/>
              <a:t>Those sheets on which the affidavit of the circulator is not notarized, the notary's signature is missing, the notary's commission has expired or the notary's seal is not affixed.</a:t>
            </a:r>
          </a:p>
          <a:p>
            <a:pPr marL="461963" indent="-230188">
              <a:buFont typeface="+mj-lt"/>
              <a:buAutoNum type="alphaLcPeriod" startAt="5"/>
            </a:pPr>
            <a:r>
              <a:rPr lang="en-US" dirty="0"/>
              <a:t>Those sheets on which the signatures of the circulator or the notary are dated earlier than the dates on which the electors signed the face of the petition sheet.</a:t>
            </a:r>
          </a:p>
          <a:p>
            <a:pPr marL="461963" indent="-230188">
              <a:buFont typeface="+mj-lt"/>
              <a:buAutoNum type="alphaLcPeriod" startAt="5"/>
            </a:pPr>
            <a:r>
              <a:rPr lang="en-US" dirty="0"/>
              <a:t>Those sheets that are circulated by a circulator who is prohibited from participating in any election, initiative, referendum or recall campaign pursuant to section 19-119.01.</a:t>
            </a:r>
          </a:p>
          <a:p>
            <a:pPr marL="461963" indent="-230188">
              <a:buFont typeface="+mj-lt"/>
              <a:buAutoNum type="alphaLcPeriod" startAt="5"/>
            </a:pPr>
            <a:r>
              <a:rPr lang="en-US" dirty="0"/>
              <a:t>Those sheets on which the circulator is required to be registered with the secretary of state pursuant to section 19-118 and the circulator is not properly registered at the time the petitions were circulated.  This is why they need to mark whether they are paid or volunteer on the front.</a:t>
            </a:r>
          </a:p>
          <a:p>
            <a:pPr marL="457200" indent="-457200">
              <a:buFont typeface="+mj-lt"/>
              <a:buAutoNum type="alphaLcPeriod"/>
            </a:pPr>
            <a:endParaRPr lang="en-US" dirty="0"/>
          </a:p>
        </p:txBody>
      </p:sp>
    </p:spTree>
    <p:extLst>
      <p:ext uri="{BB962C8B-B14F-4D97-AF65-F5344CB8AC3E}">
        <p14:creationId xmlns:p14="http://schemas.microsoft.com/office/powerpoint/2010/main" val="680156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F2CFE-CC32-4695-86D6-83516D9A2127}"/>
              </a:ext>
            </a:extLst>
          </p:cNvPr>
          <p:cNvSpPr>
            <a:spLocks noGrp="1"/>
          </p:cNvSpPr>
          <p:nvPr>
            <p:ph type="title"/>
          </p:nvPr>
        </p:nvSpPr>
        <p:spPr/>
        <p:txBody>
          <a:bodyPr>
            <a:normAutofit fontScale="90000"/>
          </a:bodyPr>
          <a:lstStyle/>
          <a:p>
            <a:r>
              <a:rPr lang="en-US" sz="5400" dirty="0"/>
              <a:t>PETITION REVIEW </a:t>
            </a:r>
            <a:br>
              <a:rPr lang="en-US" sz="5400" dirty="0"/>
            </a:br>
            <a:r>
              <a:rPr lang="en-US" sz="5400" dirty="0"/>
              <a:t>County of Majority</a:t>
            </a:r>
            <a:r>
              <a:rPr lang="en-US" dirty="0"/>
              <a:t>- §19-121.01(A)(2)</a:t>
            </a:r>
          </a:p>
        </p:txBody>
      </p:sp>
      <p:sp>
        <p:nvSpPr>
          <p:cNvPr id="3" name="Content Placeholder 2">
            <a:extLst>
              <a:ext uri="{FF2B5EF4-FFF2-40B4-BE49-F238E27FC236}">
                <a16:creationId xmlns:a16="http://schemas.microsoft.com/office/drawing/2014/main" id="{AFD097EF-5A2E-4194-8379-2B2672AC7C98}"/>
              </a:ext>
            </a:extLst>
          </p:cNvPr>
          <p:cNvSpPr>
            <a:spLocks noGrp="1"/>
          </p:cNvSpPr>
          <p:nvPr>
            <p:ph idx="1"/>
          </p:nvPr>
        </p:nvSpPr>
        <p:spPr/>
        <p:txBody>
          <a:bodyPr/>
          <a:lstStyle/>
          <a:p>
            <a:pPr marL="0" indent="0">
              <a:buNone/>
            </a:pPr>
            <a:r>
              <a:rPr lang="en-US" dirty="0"/>
              <a:t>If your City/Town is in Two Counties, you have an extra step:</a:t>
            </a:r>
          </a:p>
          <a:p>
            <a:pPr marL="457200" indent="-457200">
              <a:buFont typeface="+mj-lt"/>
              <a:buAutoNum type="alphaLcPeriod"/>
            </a:pPr>
            <a:r>
              <a:rPr lang="en-US" dirty="0"/>
              <a:t>Place 3 or 4 letter abbreviation designating the county on the face of petition.</a:t>
            </a:r>
          </a:p>
          <a:p>
            <a:pPr marL="457200" indent="-457200">
              <a:buFont typeface="+mj-lt"/>
              <a:buAutoNum type="alphaLcPeriod"/>
            </a:pPr>
            <a:r>
              <a:rPr lang="en-US" dirty="0"/>
              <a:t>Remove all signatures of those not in the county of the majority on each sheet placing an adjacent mark or striking through the signature line.</a:t>
            </a:r>
          </a:p>
          <a:p>
            <a:pPr marL="457200" indent="-457200">
              <a:buFont typeface="+mj-lt"/>
              <a:buAutoNum type="alphaLcPeriod"/>
            </a:pPr>
            <a:r>
              <a:rPr lang="en-US" dirty="0"/>
              <a:t>Cause all signature sheets to be grouped together by county of registration of the majority of those signing. </a:t>
            </a:r>
          </a:p>
          <a:p>
            <a:endParaRPr lang="en-US" dirty="0"/>
          </a:p>
        </p:txBody>
      </p:sp>
    </p:spTree>
    <p:extLst>
      <p:ext uri="{BB962C8B-B14F-4D97-AF65-F5344CB8AC3E}">
        <p14:creationId xmlns:p14="http://schemas.microsoft.com/office/powerpoint/2010/main" val="3504535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FE137-8EF8-4A7A-BC0F-86A72015C0BE}"/>
              </a:ext>
            </a:extLst>
          </p:cNvPr>
          <p:cNvSpPr>
            <a:spLocks noGrp="1"/>
          </p:cNvSpPr>
          <p:nvPr>
            <p:ph type="title"/>
          </p:nvPr>
        </p:nvSpPr>
        <p:spPr/>
        <p:txBody>
          <a:bodyPr>
            <a:normAutofit fontScale="90000"/>
          </a:bodyPr>
          <a:lstStyle/>
          <a:p>
            <a:r>
              <a:rPr lang="en-US" sz="5400" dirty="0"/>
              <a:t>PETITION REVIEW </a:t>
            </a:r>
            <a:br>
              <a:rPr lang="en-US" sz="5400" dirty="0"/>
            </a:br>
            <a:r>
              <a:rPr lang="en-US" dirty="0"/>
              <a:t>Signature Removal - §19-121.01(A)(3)</a:t>
            </a:r>
          </a:p>
        </p:txBody>
      </p:sp>
      <p:sp>
        <p:nvSpPr>
          <p:cNvPr id="3" name="Content Placeholder 2">
            <a:extLst>
              <a:ext uri="{FF2B5EF4-FFF2-40B4-BE49-F238E27FC236}">
                <a16:creationId xmlns:a16="http://schemas.microsoft.com/office/drawing/2014/main" id="{A989920B-CF9E-462E-9C79-E3459B8E2A50}"/>
              </a:ext>
            </a:extLst>
          </p:cNvPr>
          <p:cNvSpPr>
            <a:spLocks noGrp="1"/>
          </p:cNvSpPr>
          <p:nvPr>
            <p:ph idx="1"/>
          </p:nvPr>
        </p:nvSpPr>
        <p:spPr>
          <a:xfrm>
            <a:off x="1069848" y="2451100"/>
            <a:ext cx="10058400" cy="3721100"/>
          </a:xfrm>
        </p:spPr>
        <p:txBody>
          <a:bodyPr/>
          <a:lstStyle/>
          <a:p>
            <a:pPr marL="0" indent="0">
              <a:buNone/>
            </a:pPr>
            <a:r>
              <a:rPr lang="en-US" dirty="0"/>
              <a:t>Remove the following </a:t>
            </a:r>
            <a:r>
              <a:rPr lang="en-US" b="1" dirty="0"/>
              <a:t>signatures</a:t>
            </a:r>
            <a:r>
              <a:rPr lang="en-US" dirty="0"/>
              <a:t> by placing an adjacent mark or striking through the signature line (I use a red SS in the right and left margin):</a:t>
            </a:r>
          </a:p>
          <a:p>
            <a:pPr marL="457200" indent="-228600">
              <a:buFont typeface="+mj-lt"/>
              <a:buAutoNum type="alphaLcPeriod"/>
            </a:pPr>
            <a:r>
              <a:rPr lang="en-US" dirty="0"/>
              <a:t>If the signature or printed name of the qualified elector is missing.  </a:t>
            </a:r>
          </a:p>
          <a:p>
            <a:pPr marL="457200" indent="-228600">
              <a:buFont typeface="+mj-lt"/>
              <a:buAutoNum type="alphaLcPeriod"/>
            </a:pPr>
            <a:r>
              <a:rPr lang="en-US" dirty="0"/>
              <a:t>If the residence address or the description of residence location is missing.</a:t>
            </a:r>
          </a:p>
          <a:p>
            <a:pPr marL="457200" indent="-228600">
              <a:buFont typeface="+mj-lt"/>
              <a:buAutoNum type="alphaLcPeriod"/>
            </a:pPr>
            <a:r>
              <a:rPr lang="en-US" dirty="0"/>
              <a:t>If the date on which the petitioner signed is missing, if the date on which the petitioner signed the petition is before the date that the serial number was assigned to the political committee that is filing the petition or if the date on which the petitioner signed the petition is after the date on which the affidavit was completed by the circulator and notarized.</a:t>
            </a:r>
          </a:p>
        </p:txBody>
      </p:sp>
    </p:spTree>
    <p:extLst>
      <p:ext uri="{BB962C8B-B14F-4D97-AF65-F5344CB8AC3E}">
        <p14:creationId xmlns:p14="http://schemas.microsoft.com/office/powerpoint/2010/main" val="3057764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3AE61-7F8C-4637-9668-8886490ACB18}"/>
              </a:ext>
            </a:extLst>
          </p:cNvPr>
          <p:cNvSpPr>
            <a:spLocks noGrp="1"/>
          </p:cNvSpPr>
          <p:nvPr>
            <p:ph type="title"/>
          </p:nvPr>
        </p:nvSpPr>
        <p:spPr/>
        <p:txBody>
          <a:bodyPr/>
          <a:lstStyle/>
          <a:p>
            <a:r>
              <a:rPr lang="en-US" dirty="0"/>
              <a:t>PETITION REVIEW </a:t>
            </a:r>
            <a:br>
              <a:rPr lang="en-US" dirty="0"/>
            </a:br>
            <a:r>
              <a:rPr lang="en-US" dirty="0"/>
              <a:t>Signature Removal – (cont.)</a:t>
            </a:r>
          </a:p>
        </p:txBody>
      </p:sp>
      <p:sp>
        <p:nvSpPr>
          <p:cNvPr id="3" name="Content Placeholder 2">
            <a:extLst>
              <a:ext uri="{FF2B5EF4-FFF2-40B4-BE49-F238E27FC236}">
                <a16:creationId xmlns:a16="http://schemas.microsoft.com/office/drawing/2014/main" id="{FD4D4F6B-A6FC-4E48-A2EF-82BAB62419D7}"/>
              </a:ext>
            </a:extLst>
          </p:cNvPr>
          <p:cNvSpPr>
            <a:spLocks noGrp="1"/>
          </p:cNvSpPr>
          <p:nvPr>
            <p:ph idx="1"/>
          </p:nvPr>
        </p:nvSpPr>
        <p:spPr>
          <a:xfrm>
            <a:off x="1069848" y="2476500"/>
            <a:ext cx="10058400" cy="3695700"/>
          </a:xfrm>
        </p:spPr>
        <p:txBody>
          <a:bodyPr/>
          <a:lstStyle/>
          <a:p>
            <a:pPr marL="457200" indent="-457200">
              <a:buFont typeface="+mj-lt"/>
              <a:buAutoNum type="alphaLcPeriod" startAt="4"/>
            </a:pPr>
            <a:r>
              <a:rPr lang="en-US" dirty="0"/>
              <a:t>Signatures in excess of the fifteen signatures permitted per petition.</a:t>
            </a:r>
          </a:p>
          <a:p>
            <a:pPr marL="457200" indent="-457200">
              <a:buFont typeface="+mj-lt"/>
              <a:buAutoNum type="alphaLcPeriod" startAt="4"/>
            </a:pPr>
            <a:r>
              <a:rPr lang="en-US" dirty="0"/>
              <a:t>Signatures withdrawn pursuant to section 19-113. </a:t>
            </a:r>
          </a:p>
          <a:p>
            <a:pPr marL="457200" indent="-457200">
              <a:buFont typeface="+mj-lt"/>
              <a:buAutoNum type="alphaLcPeriod" startAt="4"/>
            </a:pPr>
            <a:r>
              <a:rPr lang="en-US" dirty="0"/>
              <a:t>Signatures for which you determine that the petition circulator has printed the elector's first and last names or other information in violation of section 19-112.</a:t>
            </a:r>
          </a:p>
          <a:p>
            <a:pPr marL="0" indent="0">
              <a:buNone/>
            </a:pPr>
            <a:endParaRPr lang="en-US" dirty="0"/>
          </a:p>
        </p:txBody>
      </p:sp>
    </p:spTree>
    <p:extLst>
      <p:ext uri="{BB962C8B-B14F-4D97-AF65-F5344CB8AC3E}">
        <p14:creationId xmlns:p14="http://schemas.microsoft.com/office/powerpoint/2010/main" val="35016586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29E08-17BE-4643-83A0-10B977AA7FDC}"/>
              </a:ext>
            </a:extLst>
          </p:cNvPr>
          <p:cNvSpPr>
            <a:spLocks noGrp="1"/>
          </p:cNvSpPr>
          <p:nvPr>
            <p:ph type="title"/>
          </p:nvPr>
        </p:nvSpPr>
        <p:spPr/>
        <p:txBody>
          <a:bodyPr/>
          <a:lstStyle/>
          <a:p>
            <a:r>
              <a:rPr lang="en-US" dirty="0"/>
              <a:t>AFTER PETITION REVIEW</a:t>
            </a:r>
          </a:p>
        </p:txBody>
      </p:sp>
      <p:sp>
        <p:nvSpPr>
          <p:cNvPr id="3" name="Content Placeholder 2">
            <a:extLst>
              <a:ext uri="{FF2B5EF4-FFF2-40B4-BE49-F238E27FC236}">
                <a16:creationId xmlns:a16="http://schemas.microsoft.com/office/drawing/2014/main" id="{D02ECDC3-A646-48C4-A2F2-C75A4E36529E}"/>
              </a:ext>
            </a:extLst>
          </p:cNvPr>
          <p:cNvSpPr>
            <a:spLocks noGrp="1"/>
          </p:cNvSpPr>
          <p:nvPr>
            <p:ph idx="1"/>
          </p:nvPr>
        </p:nvSpPr>
        <p:spPr>
          <a:xfrm>
            <a:off x="1069848" y="1803400"/>
            <a:ext cx="10058400" cy="4368800"/>
          </a:xfrm>
        </p:spPr>
        <p:txBody>
          <a:bodyPr>
            <a:normAutofit/>
          </a:bodyPr>
          <a:lstStyle/>
          <a:p>
            <a:r>
              <a:rPr lang="en-US" dirty="0"/>
              <a:t>Count the number of signatures and note the number in the lower right-hand corner of the front</a:t>
            </a:r>
          </a:p>
          <a:p>
            <a:r>
              <a:rPr lang="en-US" dirty="0"/>
              <a:t>Record the numbers on the spreadsheet</a:t>
            </a:r>
          </a:p>
          <a:p>
            <a:r>
              <a:rPr lang="en-US" dirty="0"/>
              <a:t>Verify there are more than the required number of signatures still left for verification.</a:t>
            </a:r>
          </a:p>
          <a:p>
            <a:r>
              <a:rPr lang="en-US" dirty="0"/>
              <a:t>If enough signatures: </a:t>
            </a:r>
          </a:p>
          <a:p>
            <a:pPr marL="457200" indent="-228600">
              <a:buFont typeface="Wingdings" panose="05000000000000000000" pitchFamily="2" charset="2"/>
              <a:buChar char="ü"/>
            </a:pPr>
            <a:r>
              <a:rPr lang="en-US" dirty="0"/>
              <a:t>Number the remaining sheets in the upper left-hand corner of the front by county initials. </a:t>
            </a:r>
          </a:p>
          <a:p>
            <a:pPr marL="457200" indent="-228600">
              <a:buFont typeface="Wingdings" panose="05000000000000000000" pitchFamily="2" charset="2"/>
              <a:buChar char="ü"/>
            </a:pPr>
            <a:r>
              <a:rPr lang="en-US" dirty="0"/>
              <a:t>Transmit the front of each page to the County Recorder as all signatures have to be checked. (60 days to complete) </a:t>
            </a:r>
          </a:p>
          <a:p>
            <a:pPr marL="457200" indent="-228600">
              <a:buFont typeface="Wingdings" panose="05000000000000000000" pitchFamily="2" charset="2"/>
              <a:buChar char="ü"/>
            </a:pPr>
            <a:r>
              <a:rPr lang="en-US" dirty="0"/>
              <a:t>Issue a receipt to the applicant of the total number of signatures still to verify.  </a:t>
            </a:r>
          </a:p>
          <a:p>
            <a:r>
              <a:rPr lang="en-US" dirty="0"/>
              <a:t>If not enough, the process stops. Issue receipt and return petitions.</a:t>
            </a:r>
          </a:p>
        </p:txBody>
      </p:sp>
    </p:spTree>
    <p:extLst>
      <p:ext uri="{BB962C8B-B14F-4D97-AF65-F5344CB8AC3E}">
        <p14:creationId xmlns:p14="http://schemas.microsoft.com/office/powerpoint/2010/main" val="26133054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86142-F5C2-42FA-B61F-E0B7E25603D5}"/>
              </a:ext>
            </a:extLst>
          </p:cNvPr>
          <p:cNvSpPr>
            <a:spLocks noGrp="1"/>
          </p:cNvSpPr>
          <p:nvPr>
            <p:ph type="title"/>
          </p:nvPr>
        </p:nvSpPr>
        <p:spPr/>
        <p:txBody>
          <a:bodyPr>
            <a:normAutofit fontScale="90000"/>
          </a:bodyPr>
          <a:lstStyle/>
          <a:p>
            <a:pPr algn="ctr"/>
            <a:r>
              <a:rPr lang="en-US" dirty="0"/>
              <a:t>Certification Letter to </a:t>
            </a:r>
            <a:br>
              <a:rPr lang="en-US" dirty="0"/>
            </a:br>
            <a:r>
              <a:rPr lang="en-US" dirty="0"/>
              <a:t>County Recorder</a:t>
            </a:r>
          </a:p>
        </p:txBody>
      </p:sp>
      <p:sp>
        <p:nvSpPr>
          <p:cNvPr id="4" name="Text Placeholder 3">
            <a:extLst>
              <a:ext uri="{FF2B5EF4-FFF2-40B4-BE49-F238E27FC236}">
                <a16:creationId xmlns:a16="http://schemas.microsoft.com/office/drawing/2014/main" id="{15B9303E-9861-48EE-BBD3-6B754181B493}"/>
              </a:ext>
            </a:extLst>
          </p:cNvPr>
          <p:cNvSpPr>
            <a:spLocks noGrp="1"/>
          </p:cNvSpPr>
          <p:nvPr>
            <p:ph type="body" sz="half" idx="2"/>
          </p:nvPr>
        </p:nvSpPr>
        <p:spPr>
          <a:xfrm>
            <a:off x="8549640" y="2819400"/>
            <a:ext cx="3200400" cy="2768600"/>
          </a:xfrm>
        </p:spPr>
        <p:txBody>
          <a:bodyPr/>
          <a:lstStyle/>
          <a:p>
            <a:r>
              <a:rPr lang="en-US" dirty="0"/>
              <a:t>Here is the information the County will need to process the petitions. </a:t>
            </a:r>
          </a:p>
          <a:p>
            <a:pPr marL="285750" indent="-285750">
              <a:buFont typeface="Arial" panose="020B0604020202020204" pitchFamily="34" charset="0"/>
              <a:buChar char="•"/>
            </a:pPr>
            <a:r>
              <a:rPr lang="en-US" dirty="0"/>
              <a:t>Name and address of person filing petitions to send them a receipt of their verification.</a:t>
            </a:r>
          </a:p>
          <a:p>
            <a:pPr marL="285750" indent="-285750">
              <a:buFont typeface="Arial" panose="020B0604020202020204" pitchFamily="34" charset="0"/>
              <a:buChar char="•"/>
            </a:pPr>
            <a:r>
              <a:rPr lang="en-US" dirty="0"/>
              <a:t>Number of signatures and sheets being transmitted</a:t>
            </a:r>
          </a:p>
          <a:p>
            <a:pPr marL="285750" indent="-285750">
              <a:buFont typeface="Arial" panose="020B0604020202020204" pitchFamily="34" charset="0"/>
              <a:buChar char="•"/>
            </a:pPr>
            <a:r>
              <a:rPr lang="en-US" dirty="0"/>
              <a:t>Date Application filed</a:t>
            </a:r>
          </a:p>
          <a:p>
            <a:pPr marL="285750" indent="-285750">
              <a:buFont typeface="Arial" panose="020B0604020202020204" pitchFamily="34" charset="0"/>
              <a:buChar char="•"/>
            </a:pPr>
            <a:r>
              <a:rPr lang="en-US" dirty="0"/>
              <a:t>Date Petitions filed </a:t>
            </a:r>
          </a:p>
        </p:txBody>
      </p:sp>
      <p:sp>
        <p:nvSpPr>
          <p:cNvPr id="5" name="Rectangle 4">
            <a:extLst>
              <a:ext uri="{FF2B5EF4-FFF2-40B4-BE49-F238E27FC236}">
                <a16:creationId xmlns:a16="http://schemas.microsoft.com/office/drawing/2014/main" id="{85F95CE5-F050-479A-AA5C-5F8854713454}"/>
              </a:ext>
            </a:extLst>
          </p:cNvPr>
          <p:cNvSpPr/>
          <p:nvPr/>
        </p:nvSpPr>
        <p:spPr>
          <a:xfrm>
            <a:off x="647700" y="636687"/>
            <a:ext cx="7531100" cy="5078313"/>
          </a:xfrm>
          <a:prstGeom prst="rect">
            <a:avLst/>
          </a:prstGeom>
        </p:spPr>
        <p:txBody>
          <a:bodyPr wrap="square">
            <a:spAutoFit/>
          </a:bodyPr>
          <a:lstStyle/>
          <a:p>
            <a:pPr algn="just"/>
            <a:r>
              <a:rPr lang="en-US" dirty="0">
                <a:latin typeface="Arial" panose="020B0604020202020204" pitchFamily="34" charset="0"/>
                <a:ea typeface="Times New Roman" panose="02020603050405020304" pitchFamily="18" charset="0"/>
              </a:rPr>
              <a:t>I, Amy Brown, Town Clerk, hereby certify that the attached, copies of </a:t>
            </a:r>
            <a:r>
              <a:rPr lang="en-US" b="1" u="sng" dirty="0">
                <a:latin typeface="Arial" panose="020B0604020202020204" pitchFamily="34" charset="0"/>
                <a:ea typeface="Times New Roman" panose="02020603050405020304" pitchFamily="18" charset="0"/>
              </a:rPr>
              <a:t>Recall Petitions</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RCL</a:t>
            </a:r>
            <a:r>
              <a:rPr lang="en-US" dirty="0">
                <a:latin typeface="Arial" panose="020B0604020202020204" pitchFamily="34" charset="0"/>
                <a:ea typeface="Times New Roman" panose="02020603050405020304" pitchFamily="18" charset="0"/>
              </a:rPr>
              <a:t> 2018-04) were received by the Town of Wickenburg from </a:t>
            </a:r>
            <a:r>
              <a:rPr lang="en-US" u="sng" dirty="0">
                <a:latin typeface="Arial" panose="020B0604020202020204" pitchFamily="34" charset="0"/>
                <a:ea typeface="Times New Roman" panose="02020603050405020304" pitchFamily="18" charset="0"/>
              </a:rPr>
              <a:t>Name of Citizen filing Petitions</a:t>
            </a:r>
            <a:r>
              <a:rPr lang="en-US" dirty="0">
                <a:latin typeface="Arial" panose="020B0604020202020204" pitchFamily="34" charset="0"/>
                <a:ea typeface="Times New Roman" panose="02020603050405020304" pitchFamily="18" charset="0"/>
              </a:rPr>
              <a:t> (</a:t>
            </a:r>
            <a:r>
              <a:rPr lang="en-US" u="sng" dirty="0">
                <a:latin typeface="Arial" panose="020B0604020202020204" pitchFamily="34" charset="0"/>
                <a:ea typeface="Times New Roman" panose="02020603050405020304" pitchFamily="18" charset="0"/>
              </a:rPr>
              <a:t>Mailing address of citizen filing petitions</a:t>
            </a:r>
            <a:r>
              <a:rPr lang="en-US" dirty="0">
                <a:latin typeface="Arial" panose="020B0604020202020204" pitchFamily="34" charset="0"/>
                <a:ea typeface="Times New Roman" panose="02020603050405020304" pitchFamily="18" charset="0"/>
              </a:rPr>
              <a:t>) for the Recall of </a:t>
            </a:r>
            <a:r>
              <a:rPr lang="en-US" u="sng" dirty="0">
                <a:latin typeface="Arial" panose="020B0604020202020204" pitchFamily="34" charset="0"/>
                <a:ea typeface="Times New Roman" panose="02020603050405020304" pitchFamily="18" charset="0"/>
              </a:rPr>
              <a:t>List person being recalled</a:t>
            </a:r>
            <a:r>
              <a:rPr lang="en-US" dirty="0">
                <a:latin typeface="Arial" panose="020B0604020202020204" pitchFamily="34" charset="0"/>
                <a:ea typeface="Times New Roman" panose="02020603050405020304" pitchFamily="18" charset="0"/>
              </a:rPr>
              <a:t>.</a:t>
            </a:r>
            <a:endParaRPr lang="en-US" sz="1600" dirty="0">
              <a:latin typeface="Times New Roman" panose="02020603050405020304" pitchFamily="18" charset="0"/>
              <a:ea typeface="Times New Roman" panose="02020603050405020304" pitchFamily="18" charset="0"/>
            </a:endParaRPr>
          </a:p>
          <a:p>
            <a:pPr algn="just"/>
            <a:r>
              <a:rPr lang="en-US" dirty="0">
                <a:latin typeface="Arial" panose="020B0604020202020204" pitchFamily="34" charset="0"/>
                <a:ea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endParaRPr>
          </a:p>
          <a:p>
            <a:pPr algn="just"/>
            <a:r>
              <a:rPr lang="en-US" dirty="0">
                <a:latin typeface="Arial" panose="020B0604020202020204" pitchFamily="34" charset="0"/>
                <a:ea typeface="Times New Roman" panose="02020603050405020304" pitchFamily="18" charset="0"/>
              </a:rPr>
              <a:t>Required Signatures Needed:					440</a:t>
            </a:r>
            <a:endParaRPr lang="en-US" sz="1600" dirty="0">
              <a:latin typeface="Times New Roman" panose="02020603050405020304" pitchFamily="18" charset="0"/>
              <a:ea typeface="Times New Roman" panose="02020603050405020304" pitchFamily="18" charset="0"/>
            </a:endParaRPr>
          </a:p>
          <a:p>
            <a:pPr algn="just"/>
            <a:r>
              <a:rPr lang="en-US" dirty="0">
                <a:latin typeface="Arial" panose="020B0604020202020204" pitchFamily="34" charset="0"/>
                <a:ea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endParaRPr>
          </a:p>
          <a:p>
            <a:pPr algn="just"/>
            <a:r>
              <a:rPr lang="en-US" dirty="0">
                <a:latin typeface="Arial" panose="020B0604020202020204" pitchFamily="34" charset="0"/>
                <a:ea typeface="Times New Roman" panose="02020603050405020304" pitchFamily="18" charset="0"/>
              </a:rPr>
              <a:t>Maricopa County Unverified Signatures Attached:	542		</a:t>
            </a:r>
            <a:endParaRPr lang="en-US" sz="1600" dirty="0">
              <a:latin typeface="Times New Roman" panose="02020603050405020304" pitchFamily="18" charset="0"/>
              <a:ea typeface="Times New Roman" panose="02020603050405020304" pitchFamily="18" charset="0"/>
            </a:endParaRPr>
          </a:p>
          <a:p>
            <a:pPr algn="just"/>
            <a:r>
              <a:rPr lang="en-US" dirty="0">
                <a:latin typeface="Arial" panose="020B0604020202020204" pitchFamily="34" charset="0"/>
                <a:ea typeface="Times New Roman" panose="02020603050405020304" pitchFamily="18" charset="0"/>
              </a:rPr>
              <a:t>Yavapai County Unverified Signatures Attached:	91		</a:t>
            </a:r>
            <a:endParaRPr lang="en-US" sz="1600" dirty="0">
              <a:latin typeface="Times New Roman" panose="02020603050405020304" pitchFamily="18" charset="0"/>
              <a:ea typeface="Times New Roman" panose="02020603050405020304" pitchFamily="18" charset="0"/>
            </a:endParaRPr>
          </a:p>
          <a:p>
            <a:pPr algn="just"/>
            <a:r>
              <a:rPr lang="en-US" dirty="0">
                <a:latin typeface="Arial" panose="020B0604020202020204" pitchFamily="34" charset="0"/>
                <a:ea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endParaRPr>
          </a:p>
          <a:p>
            <a:pPr algn="just"/>
            <a:r>
              <a:rPr lang="en-US" dirty="0">
                <a:latin typeface="Arial" panose="020B0604020202020204" pitchFamily="34" charset="0"/>
                <a:ea typeface="Times New Roman" panose="02020603050405020304" pitchFamily="18" charset="0"/>
              </a:rPr>
              <a:t>Maricopa County Petition Sheets Attached:		66</a:t>
            </a:r>
            <a:endParaRPr lang="en-US" sz="1600" dirty="0">
              <a:latin typeface="Times New Roman" panose="02020603050405020304" pitchFamily="18" charset="0"/>
              <a:ea typeface="Times New Roman" panose="02020603050405020304" pitchFamily="18" charset="0"/>
            </a:endParaRPr>
          </a:p>
          <a:p>
            <a:pPr algn="just"/>
            <a:r>
              <a:rPr lang="en-US" dirty="0">
                <a:latin typeface="Arial" panose="020B0604020202020204" pitchFamily="34" charset="0"/>
                <a:ea typeface="Times New Roman" panose="02020603050405020304" pitchFamily="18" charset="0"/>
              </a:rPr>
              <a:t>Yavapai County Petition Sheets Attached:		10</a:t>
            </a:r>
            <a:endParaRPr lang="en-US" sz="1600" dirty="0">
              <a:latin typeface="Times New Roman" panose="02020603050405020304" pitchFamily="18" charset="0"/>
              <a:ea typeface="Times New Roman" panose="02020603050405020304" pitchFamily="18" charset="0"/>
            </a:endParaRPr>
          </a:p>
          <a:p>
            <a:pPr algn="just"/>
            <a:r>
              <a:rPr lang="en-US" dirty="0">
                <a:latin typeface="Arial" panose="020B0604020202020204" pitchFamily="34" charset="0"/>
                <a:ea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endParaRPr>
          </a:p>
          <a:p>
            <a:pPr algn="just"/>
            <a:r>
              <a:rPr lang="en-US" dirty="0">
                <a:latin typeface="Arial" panose="020B0604020202020204" pitchFamily="34" charset="0"/>
                <a:ea typeface="Times New Roman" panose="02020603050405020304" pitchFamily="18" charset="0"/>
              </a:rPr>
              <a:t>Date Recall Application Filed:					July 25, 2018</a:t>
            </a:r>
            <a:endParaRPr lang="en-US" sz="1600" dirty="0">
              <a:latin typeface="Times New Roman" panose="02020603050405020304" pitchFamily="18" charset="0"/>
              <a:ea typeface="Times New Roman" panose="02020603050405020304" pitchFamily="18" charset="0"/>
            </a:endParaRPr>
          </a:p>
          <a:p>
            <a:pPr algn="just"/>
            <a:r>
              <a:rPr lang="en-US" dirty="0">
                <a:latin typeface="Arial" panose="020B0604020202020204" pitchFamily="34" charset="0"/>
                <a:ea typeface="Times New Roman" panose="02020603050405020304" pitchFamily="18" charset="0"/>
              </a:rPr>
              <a:t>Date Recall Petitions Filed with Clerk:			November 7, 2018	</a:t>
            </a:r>
            <a:endParaRPr lang="en-US" sz="1600" dirty="0">
              <a:latin typeface="Times New Roman" panose="02020603050405020304" pitchFamily="18" charset="0"/>
              <a:ea typeface="Times New Roman" panose="02020603050405020304" pitchFamily="18" charset="0"/>
            </a:endParaRPr>
          </a:p>
          <a:p>
            <a:pPr algn="just"/>
            <a:r>
              <a:rPr lang="en-US" dirty="0">
                <a:latin typeface="Arial" panose="020B0604020202020204" pitchFamily="34" charset="0"/>
                <a:ea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endParaRPr>
          </a:p>
          <a:p>
            <a:pPr algn="just"/>
            <a:r>
              <a:rPr lang="en-US" dirty="0">
                <a:latin typeface="Arial" panose="020B0604020202020204" pitchFamily="34" charset="0"/>
                <a:ea typeface="Times New Roman" panose="02020603050405020304" pitchFamily="18" charset="0"/>
              </a:rPr>
              <a:t>I, Amy Brown, Town Clerk, under penalty of perjury swear that the forgoing is true and correct.  </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018920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7D92D-BA73-4D72-8C46-A192FDCE28FE}"/>
              </a:ext>
            </a:extLst>
          </p:cNvPr>
          <p:cNvSpPr>
            <a:spLocks noGrp="1"/>
          </p:cNvSpPr>
          <p:nvPr>
            <p:ph type="title"/>
          </p:nvPr>
        </p:nvSpPr>
        <p:spPr>
          <a:xfrm>
            <a:off x="8549640" y="434715"/>
            <a:ext cx="3200400" cy="2368445"/>
          </a:xfrm>
        </p:spPr>
        <p:txBody>
          <a:bodyPr>
            <a:normAutofit/>
          </a:bodyPr>
          <a:lstStyle/>
          <a:p>
            <a:pPr algn="ctr"/>
            <a:r>
              <a:rPr lang="en-US" sz="4400" dirty="0"/>
              <a:t>County Certification Report</a:t>
            </a:r>
          </a:p>
        </p:txBody>
      </p:sp>
      <p:sp>
        <p:nvSpPr>
          <p:cNvPr id="4" name="Text Placeholder 3">
            <a:extLst>
              <a:ext uri="{FF2B5EF4-FFF2-40B4-BE49-F238E27FC236}">
                <a16:creationId xmlns:a16="http://schemas.microsoft.com/office/drawing/2014/main" id="{BA3C8759-82C6-4C34-BE64-2697CE4351E6}"/>
              </a:ext>
            </a:extLst>
          </p:cNvPr>
          <p:cNvSpPr>
            <a:spLocks noGrp="1"/>
          </p:cNvSpPr>
          <p:nvPr>
            <p:ph type="body" sz="half" idx="2"/>
          </p:nvPr>
        </p:nvSpPr>
        <p:spPr>
          <a:xfrm>
            <a:off x="8549640" y="2921000"/>
            <a:ext cx="3200400" cy="2794000"/>
          </a:xfrm>
        </p:spPr>
        <p:txBody>
          <a:bodyPr>
            <a:normAutofit/>
          </a:bodyPr>
          <a:lstStyle/>
          <a:p>
            <a:r>
              <a:rPr lang="en-US" sz="2400" dirty="0"/>
              <a:t>Here was the list of errors found on the petitions or the valid signatures.</a:t>
            </a:r>
          </a:p>
        </p:txBody>
      </p:sp>
      <p:pic>
        <p:nvPicPr>
          <p:cNvPr id="5" name="Picture 4">
            <a:extLst>
              <a:ext uri="{FF2B5EF4-FFF2-40B4-BE49-F238E27FC236}">
                <a16:creationId xmlns:a16="http://schemas.microsoft.com/office/drawing/2014/main" id="{639EEF18-BBCB-401E-817E-C953F94A3F46}"/>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36600" y="967625"/>
            <a:ext cx="6886575" cy="4394950"/>
          </a:xfrm>
          <a:prstGeom prst="rect">
            <a:avLst/>
          </a:prstGeom>
        </p:spPr>
      </p:pic>
    </p:spTree>
    <p:extLst>
      <p:ext uri="{BB962C8B-B14F-4D97-AF65-F5344CB8AC3E}">
        <p14:creationId xmlns:p14="http://schemas.microsoft.com/office/powerpoint/2010/main" val="40826315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6D4B2-D4CB-4C11-8952-A8ED9EF98B93}"/>
              </a:ext>
            </a:extLst>
          </p:cNvPr>
          <p:cNvSpPr>
            <a:spLocks noGrp="1"/>
          </p:cNvSpPr>
          <p:nvPr>
            <p:ph type="title"/>
          </p:nvPr>
        </p:nvSpPr>
        <p:spPr/>
        <p:txBody>
          <a:bodyPr/>
          <a:lstStyle/>
          <a:p>
            <a:r>
              <a:rPr lang="en-US" dirty="0"/>
              <a:t>COUNTY CERTIFICATION</a:t>
            </a:r>
          </a:p>
        </p:txBody>
      </p:sp>
      <p:sp>
        <p:nvSpPr>
          <p:cNvPr id="3" name="Content Placeholder 2">
            <a:extLst>
              <a:ext uri="{FF2B5EF4-FFF2-40B4-BE49-F238E27FC236}">
                <a16:creationId xmlns:a16="http://schemas.microsoft.com/office/drawing/2014/main" id="{ADE8C0F7-30A9-448C-91B5-BE2D81E450C8}"/>
              </a:ext>
            </a:extLst>
          </p:cNvPr>
          <p:cNvSpPr>
            <a:spLocks noGrp="1"/>
          </p:cNvSpPr>
          <p:nvPr>
            <p:ph idx="1"/>
          </p:nvPr>
        </p:nvSpPr>
        <p:spPr/>
        <p:txBody>
          <a:bodyPr/>
          <a:lstStyle/>
          <a:p>
            <a:r>
              <a:rPr lang="en-US" dirty="0"/>
              <a:t>The Clerk has 5 days, excluding Saturday, Sunday and holidays, to determine if there are sufficient, verified signatures to qualify for a recall election. §19-208.03</a:t>
            </a:r>
          </a:p>
          <a:p>
            <a:r>
              <a:rPr lang="en-US" dirty="0"/>
              <a:t>If there are sufficient signatures – </a:t>
            </a:r>
            <a:r>
              <a:rPr lang="en-US" b="1" dirty="0"/>
              <a:t>Official Filing Date</a:t>
            </a:r>
          </a:p>
          <a:p>
            <a:pPr marL="457200" indent="-228600">
              <a:buFont typeface="Wingdings" panose="05000000000000000000" pitchFamily="2" charset="2"/>
              <a:buChar char="ü"/>
            </a:pPr>
            <a:r>
              <a:rPr lang="en-US" dirty="0"/>
              <a:t>Notify Manager, Attorney, Council and County Elections.</a:t>
            </a:r>
          </a:p>
          <a:p>
            <a:pPr marL="457200" indent="-228600">
              <a:buFont typeface="Wingdings" panose="05000000000000000000" pitchFamily="2" charset="2"/>
              <a:buChar char="ü"/>
            </a:pPr>
            <a:r>
              <a:rPr lang="en-US" dirty="0"/>
              <a:t>Qualified to be placed on the ballot.</a:t>
            </a:r>
          </a:p>
          <a:p>
            <a:r>
              <a:rPr lang="en-US" dirty="0"/>
              <a:t>If not sufficient signatures, the process stops. Send reasons and return petitions.</a:t>
            </a:r>
          </a:p>
          <a:p>
            <a:r>
              <a:rPr lang="en-US" dirty="0"/>
              <a:t>They have 10 days to challenge in Superior Court. §19-208.04</a:t>
            </a:r>
          </a:p>
          <a:p>
            <a:pPr marL="0" indent="0">
              <a:buNone/>
            </a:pPr>
            <a:endParaRPr lang="en-US" dirty="0"/>
          </a:p>
        </p:txBody>
      </p:sp>
    </p:spTree>
    <p:extLst>
      <p:ext uri="{BB962C8B-B14F-4D97-AF65-F5344CB8AC3E}">
        <p14:creationId xmlns:p14="http://schemas.microsoft.com/office/powerpoint/2010/main" val="12563737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68488-F882-4E43-B371-4848CF3FF31A}"/>
              </a:ext>
            </a:extLst>
          </p:cNvPr>
          <p:cNvSpPr>
            <a:spLocks noGrp="1"/>
          </p:cNvSpPr>
          <p:nvPr>
            <p:ph type="title"/>
          </p:nvPr>
        </p:nvSpPr>
        <p:spPr/>
        <p:txBody>
          <a:bodyPr/>
          <a:lstStyle/>
          <a:p>
            <a:r>
              <a:rPr lang="en-US" dirty="0"/>
              <a:t>OFFICIAL FILING DATE §19-209 </a:t>
            </a:r>
          </a:p>
        </p:txBody>
      </p:sp>
      <p:sp>
        <p:nvSpPr>
          <p:cNvPr id="3" name="Content Placeholder 2">
            <a:extLst>
              <a:ext uri="{FF2B5EF4-FFF2-40B4-BE49-F238E27FC236}">
                <a16:creationId xmlns:a16="http://schemas.microsoft.com/office/drawing/2014/main" id="{96DA0DE2-86B1-4DE4-8B0D-C7767D78E399}"/>
              </a:ext>
            </a:extLst>
          </p:cNvPr>
          <p:cNvSpPr>
            <a:spLocks noGrp="1"/>
          </p:cNvSpPr>
          <p:nvPr>
            <p:ph idx="1"/>
          </p:nvPr>
        </p:nvSpPr>
        <p:spPr>
          <a:xfrm>
            <a:off x="1069848" y="1790700"/>
            <a:ext cx="10058400" cy="4381500"/>
          </a:xfrm>
        </p:spPr>
        <p:txBody>
          <a:bodyPr>
            <a:normAutofit/>
          </a:bodyPr>
          <a:lstStyle/>
          <a:p>
            <a:r>
              <a:rPr lang="en-US" dirty="0"/>
              <a:t>Within 48 hours, excluding Saturday, Sunday and holidays, notify officer in writing of the following information: §19-207</a:t>
            </a:r>
          </a:p>
          <a:p>
            <a:pPr marL="457200" indent="-228600">
              <a:buFont typeface="Wingdings" panose="05000000000000000000" pitchFamily="2" charset="2"/>
              <a:buChar char="ü"/>
            </a:pPr>
            <a:r>
              <a:rPr lang="en-US" dirty="0"/>
              <a:t>State recall petition is filed and verified against them.</a:t>
            </a:r>
          </a:p>
          <a:p>
            <a:pPr marL="457200" indent="-228600">
              <a:buFont typeface="Wingdings" panose="05000000000000000000" pitchFamily="2" charset="2"/>
              <a:buChar char="ü"/>
            </a:pPr>
            <a:r>
              <a:rPr lang="en-US" dirty="0"/>
              <a:t>Set forth the grounds for the recall.</a:t>
            </a:r>
          </a:p>
          <a:p>
            <a:pPr marL="457200" indent="-228600">
              <a:buFont typeface="Wingdings" panose="05000000000000000000" pitchFamily="2" charset="2"/>
              <a:buChar char="ü"/>
            </a:pPr>
            <a:r>
              <a:rPr lang="en-US" dirty="0"/>
              <a:t>Tell them they have 5 days to resign, excluding Sat., Sun. and holidays.</a:t>
            </a:r>
          </a:p>
          <a:p>
            <a:pPr marL="457200" indent="-228600">
              <a:buFont typeface="Wingdings" panose="05000000000000000000" pitchFamily="2" charset="2"/>
              <a:buChar char="ü"/>
            </a:pPr>
            <a:r>
              <a:rPr lang="en-US" dirty="0"/>
              <a:t>Or they have 10 days to file a 200 word statement defending their conduct that will go on the ballot.  If no statement in 10 days, waive their right to have anything on ballot.</a:t>
            </a:r>
          </a:p>
          <a:p>
            <a:pPr marL="457200" indent="-228600">
              <a:buFont typeface="Wingdings" panose="05000000000000000000" pitchFamily="2" charset="2"/>
              <a:buChar char="ü"/>
            </a:pPr>
            <a:r>
              <a:rPr lang="en-US" dirty="0"/>
              <a:t>Their name will automatically appear on the ballot, unless they resign.</a:t>
            </a:r>
          </a:p>
          <a:p>
            <a:r>
              <a:rPr lang="en-US" dirty="0"/>
              <a:t>Council has 15 days to call the election. </a:t>
            </a:r>
          </a:p>
          <a:p>
            <a:r>
              <a:rPr lang="en-US" dirty="0"/>
              <a:t>Election will be the next election date that is 90 days or more after the call of election.</a:t>
            </a:r>
          </a:p>
        </p:txBody>
      </p:sp>
    </p:spTree>
    <p:extLst>
      <p:ext uri="{BB962C8B-B14F-4D97-AF65-F5344CB8AC3E}">
        <p14:creationId xmlns:p14="http://schemas.microsoft.com/office/powerpoint/2010/main" val="6326043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EDAB1-E5A8-414D-BB4C-F4B6EC15AFF1}"/>
              </a:ext>
            </a:extLst>
          </p:cNvPr>
          <p:cNvSpPr>
            <a:spLocks noGrp="1"/>
          </p:cNvSpPr>
          <p:nvPr>
            <p:ph type="title"/>
          </p:nvPr>
        </p:nvSpPr>
        <p:spPr/>
        <p:txBody>
          <a:bodyPr/>
          <a:lstStyle/>
          <a:p>
            <a:r>
              <a:rPr lang="en-US" dirty="0"/>
              <a:t>CALL FOR CANDIDATES §19-212</a:t>
            </a:r>
          </a:p>
        </p:txBody>
      </p:sp>
      <p:sp>
        <p:nvSpPr>
          <p:cNvPr id="3" name="Content Placeholder 2">
            <a:extLst>
              <a:ext uri="{FF2B5EF4-FFF2-40B4-BE49-F238E27FC236}">
                <a16:creationId xmlns:a16="http://schemas.microsoft.com/office/drawing/2014/main" id="{0714CED1-8214-4C1F-B148-A38B43180281}"/>
              </a:ext>
            </a:extLst>
          </p:cNvPr>
          <p:cNvSpPr>
            <a:spLocks noGrp="1"/>
          </p:cNvSpPr>
          <p:nvPr>
            <p:ph idx="1"/>
          </p:nvPr>
        </p:nvSpPr>
        <p:spPr>
          <a:xfrm>
            <a:off x="1066800" y="1515549"/>
            <a:ext cx="10058400" cy="4719918"/>
          </a:xfrm>
        </p:spPr>
        <p:txBody>
          <a:bodyPr/>
          <a:lstStyle/>
          <a:p>
            <a:r>
              <a:rPr lang="en-US" dirty="0"/>
              <a:t>Call for Candidates to run against the recalled officer</a:t>
            </a:r>
          </a:p>
          <a:p>
            <a:r>
              <a:rPr lang="en-US" dirty="0"/>
              <a:t>Get Candidate packet ready similar to regular election (links to packet items in League Election Manual)</a:t>
            </a:r>
          </a:p>
          <a:p>
            <a:r>
              <a:rPr lang="en-US" dirty="0"/>
              <a:t>Nomination Paper is specific to a recall election </a:t>
            </a:r>
          </a:p>
          <a:p>
            <a:r>
              <a:rPr lang="en-US" dirty="0"/>
              <a:t>Nomination petition is specific to the recall election</a:t>
            </a:r>
          </a:p>
          <a:p>
            <a:r>
              <a:rPr lang="en-US" dirty="0"/>
              <a:t>Nomination petition with 2% of total votes cast for all candidates at the last election for that office</a:t>
            </a:r>
          </a:p>
          <a:p>
            <a:r>
              <a:rPr lang="en-US" dirty="0"/>
              <a:t>Filing deadline for nomination petitions is not more than 90 nor less than 60 days prior to the recall election</a:t>
            </a:r>
          </a:p>
          <a:p>
            <a:r>
              <a:rPr lang="en-US" dirty="0"/>
              <a:t>Need Nomination Paper, Nomination Petitions and Financial Disclosure Statement </a:t>
            </a:r>
          </a:p>
          <a:p>
            <a:r>
              <a:rPr lang="en-US" dirty="0"/>
              <a:t>Need Statement of Organization within 10 days of meeting criteria of $500 §16-905</a:t>
            </a:r>
          </a:p>
          <a:p>
            <a:r>
              <a:rPr lang="en-US" dirty="0"/>
              <a:t>If no candidates come forward, still have to have election for possible write-ins.</a:t>
            </a:r>
          </a:p>
        </p:txBody>
      </p:sp>
    </p:spTree>
    <p:extLst>
      <p:ext uri="{BB962C8B-B14F-4D97-AF65-F5344CB8AC3E}">
        <p14:creationId xmlns:p14="http://schemas.microsoft.com/office/powerpoint/2010/main" val="962112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A4416-EAB2-4C31-BAD0-E112C41E01B9}"/>
              </a:ext>
            </a:extLst>
          </p:cNvPr>
          <p:cNvSpPr>
            <a:spLocks noGrp="1"/>
          </p:cNvSpPr>
          <p:nvPr>
            <p:ph type="title"/>
          </p:nvPr>
        </p:nvSpPr>
        <p:spPr>
          <a:xfrm>
            <a:off x="1069848" y="484632"/>
            <a:ext cx="10288542" cy="1609344"/>
          </a:xfrm>
        </p:spPr>
        <p:txBody>
          <a:bodyPr/>
          <a:lstStyle/>
          <a:p>
            <a:r>
              <a:rPr lang="en-US" dirty="0"/>
              <a:t>THE PROCESS IS GOVERNED BY:</a:t>
            </a:r>
          </a:p>
        </p:txBody>
      </p:sp>
      <p:sp>
        <p:nvSpPr>
          <p:cNvPr id="3" name="Content Placeholder 2">
            <a:extLst>
              <a:ext uri="{FF2B5EF4-FFF2-40B4-BE49-F238E27FC236}">
                <a16:creationId xmlns:a16="http://schemas.microsoft.com/office/drawing/2014/main" id="{9C4F4173-BAAC-46BA-9F42-B63FA9F847A5}"/>
              </a:ext>
            </a:extLst>
          </p:cNvPr>
          <p:cNvSpPr>
            <a:spLocks noGrp="1"/>
          </p:cNvSpPr>
          <p:nvPr>
            <p:ph idx="1"/>
          </p:nvPr>
        </p:nvSpPr>
        <p:spPr/>
        <p:txBody>
          <a:bodyPr>
            <a:normAutofit/>
          </a:bodyPr>
          <a:lstStyle/>
          <a:p>
            <a:pPr marL="0" indent="0" algn="ctr">
              <a:buNone/>
            </a:pPr>
            <a:r>
              <a:rPr lang="en-US" sz="3600" dirty="0"/>
              <a:t>The State Constitution, Article VIII</a:t>
            </a:r>
          </a:p>
          <a:p>
            <a:pPr marL="0" indent="0" algn="ctr">
              <a:buNone/>
            </a:pPr>
            <a:endParaRPr lang="en-US" sz="3600" dirty="0"/>
          </a:p>
          <a:p>
            <a:pPr marL="0" indent="0" algn="ctr">
              <a:buNone/>
            </a:pPr>
            <a:r>
              <a:rPr lang="en-US" sz="3600" dirty="0"/>
              <a:t>And</a:t>
            </a:r>
          </a:p>
          <a:p>
            <a:pPr marL="0" indent="0" algn="ctr">
              <a:buNone/>
            </a:pPr>
            <a:endParaRPr lang="en-US" sz="3600" dirty="0"/>
          </a:p>
          <a:p>
            <a:pPr marL="0" indent="0" algn="ctr">
              <a:buNone/>
            </a:pPr>
            <a:r>
              <a:rPr lang="en-US" sz="3600" dirty="0"/>
              <a:t>Arizona Revised Statutes, Title 19</a:t>
            </a:r>
          </a:p>
        </p:txBody>
      </p:sp>
    </p:spTree>
    <p:extLst>
      <p:ext uri="{BB962C8B-B14F-4D97-AF65-F5344CB8AC3E}">
        <p14:creationId xmlns:p14="http://schemas.microsoft.com/office/powerpoint/2010/main" val="9493092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0B478-A413-4C48-9E79-ABE89E9E52EE}"/>
              </a:ext>
            </a:extLst>
          </p:cNvPr>
          <p:cNvSpPr>
            <a:spLocks noGrp="1"/>
          </p:cNvSpPr>
          <p:nvPr>
            <p:ph type="title"/>
          </p:nvPr>
        </p:nvSpPr>
        <p:spPr/>
        <p:txBody>
          <a:bodyPr/>
          <a:lstStyle/>
          <a:p>
            <a:r>
              <a:rPr lang="en-US" dirty="0"/>
              <a:t>RECALL ELECTION</a:t>
            </a:r>
          </a:p>
        </p:txBody>
      </p:sp>
      <p:sp>
        <p:nvSpPr>
          <p:cNvPr id="3" name="Content Placeholder 2">
            <a:extLst>
              <a:ext uri="{FF2B5EF4-FFF2-40B4-BE49-F238E27FC236}">
                <a16:creationId xmlns:a16="http://schemas.microsoft.com/office/drawing/2014/main" id="{EB0C3CA6-320B-443D-A359-4CBC85F4D5C6}"/>
              </a:ext>
            </a:extLst>
          </p:cNvPr>
          <p:cNvSpPr>
            <a:spLocks noGrp="1"/>
          </p:cNvSpPr>
          <p:nvPr>
            <p:ph idx="1"/>
          </p:nvPr>
        </p:nvSpPr>
        <p:spPr/>
        <p:txBody>
          <a:bodyPr/>
          <a:lstStyle/>
          <a:p>
            <a:r>
              <a:rPr lang="en-US" dirty="0"/>
              <a:t>Ballot will state grounds for recall and the officer’s response §19-213</a:t>
            </a:r>
          </a:p>
          <a:p>
            <a:r>
              <a:rPr lang="en-US" dirty="0"/>
              <a:t>Contract with County for Recall Election §19-214</a:t>
            </a:r>
          </a:p>
          <a:p>
            <a:r>
              <a:rPr lang="en-US" dirty="0"/>
              <a:t>General Election Laws apply §19-215</a:t>
            </a:r>
          </a:p>
          <a:p>
            <a:r>
              <a:rPr lang="en-US" dirty="0"/>
              <a:t>Candidate with the largest number of votes is elected for the remainder of the term §19-216</a:t>
            </a:r>
          </a:p>
          <a:p>
            <a:r>
              <a:rPr lang="en-US" dirty="0"/>
              <a:t>Tie vote goes to the incumbent §16-649 (E)</a:t>
            </a:r>
          </a:p>
          <a:p>
            <a:r>
              <a:rPr lang="en-US" dirty="0"/>
              <a:t>Take office on completion of the canvass §19-216</a:t>
            </a:r>
          </a:p>
        </p:txBody>
      </p:sp>
    </p:spTree>
    <p:extLst>
      <p:ext uri="{BB962C8B-B14F-4D97-AF65-F5344CB8AC3E}">
        <p14:creationId xmlns:p14="http://schemas.microsoft.com/office/powerpoint/2010/main" val="2316158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63038-285F-4907-99C4-8804785908AC}"/>
              </a:ext>
            </a:extLst>
          </p:cNvPr>
          <p:cNvSpPr>
            <a:spLocks noGrp="1"/>
          </p:cNvSpPr>
          <p:nvPr>
            <p:ph type="title"/>
          </p:nvPr>
        </p:nvSpPr>
        <p:spPr>
          <a:xfrm>
            <a:off x="942848" y="1614932"/>
            <a:ext cx="10058400" cy="1609344"/>
          </a:xfrm>
        </p:spPr>
        <p:txBody>
          <a:bodyPr/>
          <a:lstStyle/>
          <a:p>
            <a:pPr algn="ctr"/>
            <a:r>
              <a:rPr lang="en-US" dirty="0"/>
              <a:t>Questions?</a:t>
            </a:r>
          </a:p>
        </p:txBody>
      </p:sp>
    </p:spTree>
    <p:extLst>
      <p:ext uri="{BB962C8B-B14F-4D97-AF65-F5344CB8AC3E}">
        <p14:creationId xmlns:p14="http://schemas.microsoft.com/office/powerpoint/2010/main" val="2222093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4FBD0-E82B-4CAF-A0AB-1BC7A417F8A6}"/>
              </a:ext>
            </a:extLst>
          </p:cNvPr>
          <p:cNvSpPr>
            <a:spLocks noGrp="1"/>
          </p:cNvSpPr>
          <p:nvPr>
            <p:ph type="title"/>
          </p:nvPr>
        </p:nvSpPr>
        <p:spPr/>
        <p:txBody>
          <a:bodyPr/>
          <a:lstStyle/>
          <a:p>
            <a:r>
              <a:rPr lang="en-US" dirty="0"/>
              <a:t>ARIZONA CONSTITUTION</a:t>
            </a:r>
            <a:br>
              <a:rPr lang="en-US" dirty="0"/>
            </a:br>
            <a:r>
              <a:rPr lang="en-US" sz="4400" dirty="0"/>
              <a:t>ARTICLE VIII, PART 1</a:t>
            </a:r>
            <a:endParaRPr lang="en-US" dirty="0"/>
          </a:p>
        </p:txBody>
      </p:sp>
      <p:sp>
        <p:nvSpPr>
          <p:cNvPr id="3" name="Content Placeholder 2">
            <a:extLst>
              <a:ext uri="{FF2B5EF4-FFF2-40B4-BE49-F238E27FC236}">
                <a16:creationId xmlns:a16="http://schemas.microsoft.com/office/drawing/2014/main" id="{37421716-4B76-4F37-B19B-FFB2A39E3A0B}"/>
              </a:ext>
            </a:extLst>
          </p:cNvPr>
          <p:cNvSpPr>
            <a:spLocks noGrp="1"/>
          </p:cNvSpPr>
          <p:nvPr>
            <p:ph idx="1"/>
          </p:nvPr>
        </p:nvSpPr>
        <p:spPr/>
        <p:txBody>
          <a:bodyPr>
            <a:normAutofit/>
          </a:bodyPr>
          <a:lstStyle/>
          <a:p>
            <a:pPr marL="0" indent="0">
              <a:buNone/>
            </a:pPr>
            <a:r>
              <a:rPr lang="en-US" sz="2400" dirty="0"/>
              <a:t>Section 1. Every public officer in the state of Arizona, holding an elective office, either by election or appointment, is subject to recall from such office by the qualified electors of the electoral district from which candidates are elected to such office. Such electoral district may include the whole state. Such number of said electors as shall equal </a:t>
            </a:r>
            <a:r>
              <a:rPr lang="en-US" sz="2400" b="1" dirty="0"/>
              <a:t>twenty-five per centum of the number of votes cast at the last preceding general election</a:t>
            </a:r>
            <a:r>
              <a:rPr lang="en-US" sz="2400" dirty="0"/>
              <a:t> for all of the candidates for the office held by such officer, may by petition, which shall be known as a recall petition, demand his recall.</a:t>
            </a:r>
          </a:p>
        </p:txBody>
      </p:sp>
    </p:spTree>
    <p:extLst>
      <p:ext uri="{BB962C8B-B14F-4D97-AF65-F5344CB8AC3E}">
        <p14:creationId xmlns:p14="http://schemas.microsoft.com/office/powerpoint/2010/main" val="4041512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0D504-BD27-4337-9ECE-A69E3D31194C}"/>
              </a:ext>
            </a:extLst>
          </p:cNvPr>
          <p:cNvSpPr>
            <a:spLocks noGrp="1"/>
          </p:cNvSpPr>
          <p:nvPr>
            <p:ph type="title"/>
          </p:nvPr>
        </p:nvSpPr>
        <p:spPr/>
        <p:txBody>
          <a:bodyPr/>
          <a:lstStyle/>
          <a:p>
            <a:r>
              <a:rPr lang="en-US" dirty="0"/>
              <a:t>ARIZONA REVISED STATUTES</a:t>
            </a:r>
            <a:br>
              <a:rPr lang="en-US" dirty="0"/>
            </a:br>
            <a:r>
              <a:rPr lang="en-US" sz="4400" dirty="0"/>
              <a:t>§19-201 - RECALL</a:t>
            </a:r>
            <a:endParaRPr lang="en-US" dirty="0"/>
          </a:p>
        </p:txBody>
      </p:sp>
      <p:sp>
        <p:nvSpPr>
          <p:cNvPr id="3" name="Content Placeholder 2">
            <a:extLst>
              <a:ext uri="{FF2B5EF4-FFF2-40B4-BE49-F238E27FC236}">
                <a16:creationId xmlns:a16="http://schemas.microsoft.com/office/drawing/2014/main" id="{BF0A5EF8-C631-4C59-AD3F-40E1CA7255BD}"/>
              </a:ext>
            </a:extLst>
          </p:cNvPr>
          <p:cNvSpPr>
            <a:spLocks noGrp="1"/>
          </p:cNvSpPr>
          <p:nvPr>
            <p:ph idx="1"/>
          </p:nvPr>
        </p:nvSpPr>
        <p:spPr/>
        <p:txBody>
          <a:bodyPr>
            <a:normAutofit lnSpcReduction="10000"/>
          </a:bodyPr>
          <a:lstStyle/>
          <a:p>
            <a:r>
              <a:rPr lang="en-US" dirty="0"/>
              <a:t>A. Every public officer holding an elective office, either by election, appointment or retention, is subject to recall from such office by the qualified electors of the electoral district from which candidates are elected to that office. Such electoral district may include the whole state. A number of qualified electors equaling </a:t>
            </a:r>
            <a:r>
              <a:rPr lang="en-US" b="1" dirty="0"/>
              <a:t>twenty-five per cent of the number of votes cast at the last preceding general election</a:t>
            </a:r>
            <a:r>
              <a:rPr lang="en-US" dirty="0"/>
              <a:t> for all the candidates for the office held by the officer, even if the officer was not elected at that election, divided by the number of offices that were being filled at that election, by recall petition, may demand the officer's recall.</a:t>
            </a:r>
          </a:p>
          <a:p>
            <a:r>
              <a:rPr lang="en-US" dirty="0"/>
              <a:t>C. If the elective officer to be recalled was appointed to the office or was deemed elected after an election was canceled due to the absence of opposing candidates as provided in section 15-424, 15-1442, 16-822, 48-802, 48-1012, 48-1208, 48-1404, 48-1908, 48-2010, 48-2107 or 48-2208, the recall petition must be signed by the number of qualified electors that is </a:t>
            </a:r>
            <a:r>
              <a:rPr lang="en-US" b="1" dirty="0"/>
              <a:t>equal to at least ten per cent of the number of active registered voters</a:t>
            </a:r>
            <a:r>
              <a:rPr lang="en-US" dirty="0"/>
              <a:t> in the jurisdiction or district represented by that elective officer as determined on the date of the </a:t>
            </a:r>
            <a:r>
              <a:rPr lang="en-US" b="1" dirty="0"/>
              <a:t>last general election</a:t>
            </a:r>
            <a:r>
              <a:rPr lang="en-US" dirty="0"/>
              <a:t>. </a:t>
            </a:r>
          </a:p>
        </p:txBody>
      </p:sp>
    </p:spTree>
    <p:extLst>
      <p:ext uri="{BB962C8B-B14F-4D97-AF65-F5344CB8AC3E}">
        <p14:creationId xmlns:p14="http://schemas.microsoft.com/office/powerpoint/2010/main" val="2429669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258E1-CC2F-4509-8919-F5398034D96E}"/>
              </a:ext>
            </a:extLst>
          </p:cNvPr>
          <p:cNvSpPr>
            <a:spLocks noGrp="1"/>
          </p:cNvSpPr>
          <p:nvPr>
            <p:ph type="title"/>
          </p:nvPr>
        </p:nvSpPr>
        <p:spPr/>
        <p:txBody>
          <a:bodyPr/>
          <a:lstStyle/>
          <a:p>
            <a:r>
              <a:rPr lang="en-US" dirty="0"/>
              <a:t>ARIZONA REVISED STATUTES</a:t>
            </a:r>
            <a:br>
              <a:rPr lang="en-US" dirty="0"/>
            </a:br>
            <a:r>
              <a:rPr lang="en-US" sz="4400" dirty="0"/>
              <a:t>§19-201.01 – STRICT COMPLIANCE</a:t>
            </a:r>
            <a:endParaRPr lang="en-US" dirty="0"/>
          </a:p>
        </p:txBody>
      </p:sp>
      <p:sp>
        <p:nvSpPr>
          <p:cNvPr id="3" name="Content Placeholder 2">
            <a:extLst>
              <a:ext uri="{FF2B5EF4-FFF2-40B4-BE49-F238E27FC236}">
                <a16:creationId xmlns:a16="http://schemas.microsoft.com/office/drawing/2014/main" id="{9B763C7E-1F50-4B7F-A902-834E9AFFD02E}"/>
              </a:ext>
            </a:extLst>
          </p:cNvPr>
          <p:cNvSpPr>
            <a:spLocks noGrp="1"/>
          </p:cNvSpPr>
          <p:nvPr>
            <p:ph idx="1"/>
          </p:nvPr>
        </p:nvSpPr>
        <p:spPr/>
        <p:txBody>
          <a:bodyPr/>
          <a:lstStyle/>
          <a:p>
            <a:r>
              <a:rPr lang="en-US" dirty="0"/>
              <a:t>The legislature recognizes that recall overturns the determination of the qualified electors and therefore finds and determines that </a:t>
            </a:r>
            <a:r>
              <a:rPr lang="en-US" b="1" dirty="0"/>
              <a:t>strict compliance with the constitutional and statutory requirements for recall </a:t>
            </a:r>
            <a:r>
              <a:rPr lang="en-US" dirty="0"/>
              <a:t>and in the application and enforcement of those requirements provides the surest method for safeguarding the integrity and accuracy of the recall process.  Therefore, the legislature finds and declares its intent that the constitutional and statutory requirements for recall be strictly construed and that persons using the recall process strictly comply with those constitutional and statutory requirements. </a:t>
            </a:r>
          </a:p>
        </p:txBody>
      </p:sp>
    </p:spTree>
    <p:extLst>
      <p:ext uri="{BB962C8B-B14F-4D97-AF65-F5344CB8AC3E}">
        <p14:creationId xmlns:p14="http://schemas.microsoft.com/office/powerpoint/2010/main" val="3231413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A74AC-56F4-4979-9353-78F955DC4B08}"/>
              </a:ext>
            </a:extLst>
          </p:cNvPr>
          <p:cNvSpPr>
            <a:spLocks noGrp="1"/>
          </p:cNvSpPr>
          <p:nvPr>
            <p:ph type="title"/>
          </p:nvPr>
        </p:nvSpPr>
        <p:spPr/>
        <p:txBody>
          <a:bodyPr/>
          <a:lstStyle/>
          <a:p>
            <a:r>
              <a:rPr lang="en-US" dirty="0"/>
              <a:t>ARIZONA REVISED STATUTES</a:t>
            </a:r>
            <a:br>
              <a:rPr lang="en-US" dirty="0"/>
            </a:br>
            <a:r>
              <a:rPr lang="en-US" sz="4400" dirty="0"/>
              <a:t>§19-202 – RECALL LIMITATIONS</a:t>
            </a:r>
            <a:endParaRPr lang="en-US" dirty="0"/>
          </a:p>
        </p:txBody>
      </p:sp>
      <p:sp>
        <p:nvSpPr>
          <p:cNvPr id="3" name="Content Placeholder 2">
            <a:extLst>
              <a:ext uri="{FF2B5EF4-FFF2-40B4-BE49-F238E27FC236}">
                <a16:creationId xmlns:a16="http://schemas.microsoft.com/office/drawing/2014/main" id="{8F36BC35-7D35-43AB-BE03-4AEA13D00FEE}"/>
              </a:ext>
            </a:extLst>
          </p:cNvPr>
          <p:cNvSpPr>
            <a:spLocks noGrp="1"/>
          </p:cNvSpPr>
          <p:nvPr>
            <p:ph idx="1"/>
          </p:nvPr>
        </p:nvSpPr>
        <p:spPr/>
        <p:txBody>
          <a:bodyPr/>
          <a:lstStyle/>
          <a:p>
            <a:r>
              <a:rPr lang="en-US" dirty="0"/>
              <a:t>A. A recall petition shall not be circulated against any officer until the officer has held office for </a:t>
            </a:r>
            <a:r>
              <a:rPr lang="en-US" b="1" dirty="0"/>
              <a:t>six</a:t>
            </a:r>
            <a:r>
              <a:rPr lang="en-US" dirty="0"/>
              <a:t> </a:t>
            </a:r>
            <a:r>
              <a:rPr lang="en-US" b="1" dirty="0"/>
              <a:t>months,</a:t>
            </a:r>
            <a:r>
              <a:rPr lang="en-US" dirty="0"/>
              <a:t> except that a petition may be filed against a member of the legislature at any time after five days from the beginning of the first session after the member's election. The commencement of a subsequent term in the same office does not renew the</a:t>
            </a:r>
            <a:r>
              <a:rPr lang="en-US" b="1" dirty="0"/>
              <a:t> </a:t>
            </a:r>
            <a:r>
              <a:rPr lang="en-US" dirty="0"/>
              <a:t>six month period delaying the circulation of a recall petition.</a:t>
            </a:r>
          </a:p>
          <a:p>
            <a:r>
              <a:rPr lang="en-US" dirty="0"/>
              <a:t>B. After one recall petition and election, no further recall petition shall be filed against the same officer during the term for which the officer was elected unless the petitioners signing the petition first, at the time of application for the subsequent recall petition, pay into the public treasury from which such election expenses were paid all expenses of the preceding election.</a:t>
            </a:r>
          </a:p>
          <a:p>
            <a:endParaRPr lang="en-US" dirty="0"/>
          </a:p>
        </p:txBody>
      </p:sp>
    </p:spTree>
    <p:extLst>
      <p:ext uri="{BB962C8B-B14F-4D97-AF65-F5344CB8AC3E}">
        <p14:creationId xmlns:p14="http://schemas.microsoft.com/office/powerpoint/2010/main" val="1295648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E00D8-FB6F-4F92-9F4B-EE278D7A8483}"/>
              </a:ext>
            </a:extLst>
          </p:cNvPr>
          <p:cNvSpPr>
            <a:spLocks noGrp="1"/>
          </p:cNvSpPr>
          <p:nvPr>
            <p:ph type="title"/>
          </p:nvPr>
        </p:nvSpPr>
        <p:spPr/>
        <p:txBody>
          <a:bodyPr>
            <a:normAutofit/>
          </a:bodyPr>
          <a:lstStyle/>
          <a:p>
            <a:r>
              <a:rPr lang="en-US" sz="4400" dirty="0"/>
              <a:t>CLERK’S ROLE FOR A RECALL</a:t>
            </a:r>
          </a:p>
        </p:txBody>
      </p:sp>
      <p:sp>
        <p:nvSpPr>
          <p:cNvPr id="3" name="Content Placeholder 2">
            <a:extLst>
              <a:ext uri="{FF2B5EF4-FFF2-40B4-BE49-F238E27FC236}">
                <a16:creationId xmlns:a16="http://schemas.microsoft.com/office/drawing/2014/main" id="{C9745540-7FB8-4C9B-B2F1-1E383CFC5CF1}"/>
              </a:ext>
            </a:extLst>
          </p:cNvPr>
          <p:cNvSpPr>
            <a:spLocks noGrp="1"/>
          </p:cNvSpPr>
          <p:nvPr>
            <p:ph idx="1"/>
          </p:nvPr>
        </p:nvSpPr>
        <p:spPr/>
        <p:txBody>
          <a:bodyPr/>
          <a:lstStyle/>
          <a:p>
            <a:pPr marL="0" indent="0">
              <a:buNone/>
            </a:pPr>
            <a:r>
              <a:rPr lang="en-US" dirty="0"/>
              <a:t>The Clerk is the filing officer (§19-203) for the city/town and:</a:t>
            </a:r>
          </a:p>
          <a:p>
            <a:pPr marL="457200" indent="-228600"/>
            <a:r>
              <a:rPr lang="en-US" dirty="0"/>
              <a:t>Gives the person the recall packet</a:t>
            </a:r>
          </a:p>
          <a:p>
            <a:pPr marL="457200" indent="-228600"/>
            <a:r>
              <a:rPr lang="en-US" dirty="0"/>
              <a:t>Receives a completed application for serial number</a:t>
            </a:r>
          </a:p>
          <a:p>
            <a:pPr marL="457200" indent="-228600"/>
            <a:r>
              <a:rPr lang="en-US" dirty="0"/>
              <a:t>Assigns the petition serial number</a:t>
            </a:r>
          </a:p>
          <a:p>
            <a:pPr marL="457200" indent="-228600"/>
            <a:r>
              <a:rPr lang="en-US" dirty="0"/>
              <a:t>Receives and reviews the recall petitions for completeness </a:t>
            </a:r>
          </a:p>
          <a:p>
            <a:pPr marL="457200" indent="-228600"/>
            <a:r>
              <a:rPr lang="en-US" dirty="0"/>
              <a:t>Works with the county on signature verification </a:t>
            </a:r>
          </a:p>
          <a:p>
            <a:pPr marL="457200" indent="-228600"/>
            <a:r>
              <a:rPr lang="en-US" dirty="0"/>
              <a:t>If successful, calls for candidates to run against the recalled officer</a:t>
            </a:r>
          </a:p>
        </p:txBody>
      </p:sp>
    </p:spTree>
    <p:extLst>
      <p:ext uri="{BB962C8B-B14F-4D97-AF65-F5344CB8AC3E}">
        <p14:creationId xmlns:p14="http://schemas.microsoft.com/office/powerpoint/2010/main" val="4159786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3CD7C-23F0-4258-ABF2-1E2006F9AE11}"/>
              </a:ext>
            </a:extLst>
          </p:cNvPr>
          <p:cNvSpPr>
            <a:spLocks noGrp="1"/>
          </p:cNvSpPr>
          <p:nvPr>
            <p:ph type="title"/>
          </p:nvPr>
        </p:nvSpPr>
        <p:spPr/>
        <p:txBody>
          <a:bodyPr/>
          <a:lstStyle/>
          <a:p>
            <a:r>
              <a:rPr lang="en-US" dirty="0"/>
              <a:t>RECALL PACKET</a:t>
            </a:r>
          </a:p>
        </p:txBody>
      </p:sp>
      <p:sp>
        <p:nvSpPr>
          <p:cNvPr id="3" name="Content Placeholder 2">
            <a:extLst>
              <a:ext uri="{FF2B5EF4-FFF2-40B4-BE49-F238E27FC236}">
                <a16:creationId xmlns:a16="http://schemas.microsoft.com/office/drawing/2014/main" id="{E2E3E15B-A13C-41FA-8D5F-E2356EC45BC0}"/>
              </a:ext>
            </a:extLst>
          </p:cNvPr>
          <p:cNvSpPr>
            <a:spLocks noGrp="1"/>
          </p:cNvSpPr>
          <p:nvPr>
            <p:ph idx="1"/>
          </p:nvPr>
        </p:nvSpPr>
        <p:spPr/>
        <p:txBody>
          <a:bodyPr/>
          <a:lstStyle/>
          <a:p>
            <a:r>
              <a:rPr lang="en-US" dirty="0"/>
              <a:t>Application for Recall Petition Serial Number</a:t>
            </a:r>
          </a:p>
          <a:p>
            <a:r>
              <a:rPr lang="en-US" dirty="0"/>
              <a:t>Recall Petition</a:t>
            </a:r>
          </a:p>
          <a:p>
            <a:r>
              <a:rPr lang="en-US" dirty="0"/>
              <a:t>Initiative, Referendum and Recall Laws (No Handbook for Recall)</a:t>
            </a:r>
          </a:p>
          <a:p>
            <a:r>
              <a:rPr lang="en-US" dirty="0"/>
              <a:t>Political Action Committee Statement of Organization (SOS)</a:t>
            </a:r>
          </a:p>
          <a:p>
            <a:r>
              <a:rPr lang="en-US" dirty="0"/>
              <a:t>Campaign Finance Handbook (SOS)</a:t>
            </a:r>
          </a:p>
          <a:p>
            <a:r>
              <a:rPr lang="en-US" dirty="0"/>
              <a:t>Campaign Finance Report Forms (SOS)</a:t>
            </a:r>
          </a:p>
          <a:p>
            <a:r>
              <a:rPr lang="en-US" dirty="0"/>
              <a:t>Political Action Committee Termination Statement (SOS)</a:t>
            </a:r>
          </a:p>
        </p:txBody>
      </p:sp>
    </p:spTree>
    <p:extLst>
      <p:ext uri="{BB962C8B-B14F-4D97-AF65-F5344CB8AC3E}">
        <p14:creationId xmlns:p14="http://schemas.microsoft.com/office/powerpoint/2010/main" val="39401575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1194</TotalTime>
  <Words>4234</Words>
  <Application>Microsoft Office PowerPoint</Application>
  <PresentationFormat>Widescreen</PresentationFormat>
  <Paragraphs>303</Paragraphs>
  <Slides>31</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Times New Roman</vt:lpstr>
      <vt:lpstr>Wingdings</vt:lpstr>
      <vt:lpstr>Wood Type</vt:lpstr>
      <vt:lpstr>RECALL ELECTION</vt:lpstr>
      <vt:lpstr>WHAT IS A RECALL?</vt:lpstr>
      <vt:lpstr>THE PROCESS IS GOVERNED BY:</vt:lpstr>
      <vt:lpstr>ARIZONA CONSTITUTION ARTICLE VIII, PART 1</vt:lpstr>
      <vt:lpstr>ARIZONA REVISED STATUTES §19-201 - RECALL</vt:lpstr>
      <vt:lpstr>ARIZONA REVISED STATUTES §19-201.01 – STRICT COMPLIANCE</vt:lpstr>
      <vt:lpstr>ARIZONA REVISED STATUTES §19-202 – RECALL LIMITATIONS</vt:lpstr>
      <vt:lpstr>CLERK’S ROLE FOR A RECALL</vt:lpstr>
      <vt:lpstr>RECALL PACKET</vt:lpstr>
      <vt:lpstr>RECALL APPLICATION §19-202.01</vt:lpstr>
      <vt:lpstr>SIGNATURE REQUIREMENTS §19-201</vt:lpstr>
      <vt:lpstr>TIMING REQUIREMENTS §19-203</vt:lpstr>
      <vt:lpstr>DISCLAIMER</vt:lpstr>
      <vt:lpstr>INITIAL RECEIPT</vt:lpstr>
      <vt:lpstr>INITIAL RECEIPT DISCLAIMER</vt:lpstr>
      <vt:lpstr>CALCULATING INITIAL RECEIPT</vt:lpstr>
      <vt:lpstr>TIMEFRAME FOR RECALL</vt:lpstr>
      <vt:lpstr>TIPS FOR PETITION REVIEW</vt:lpstr>
      <vt:lpstr>PETITION REVIEW  Sheet Removal - §19-121.01(A)(1)</vt:lpstr>
      <vt:lpstr>PETITION REVIEW  Sheet Removal – (cont.)</vt:lpstr>
      <vt:lpstr>PETITION REVIEW  County of Majority- §19-121.01(A)(2)</vt:lpstr>
      <vt:lpstr>PETITION REVIEW  Signature Removal - §19-121.01(A)(3)</vt:lpstr>
      <vt:lpstr>PETITION REVIEW  Signature Removal – (cont.)</vt:lpstr>
      <vt:lpstr>AFTER PETITION REVIEW</vt:lpstr>
      <vt:lpstr>Certification Letter to  County Recorder</vt:lpstr>
      <vt:lpstr>County Certification Report</vt:lpstr>
      <vt:lpstr>COUNTY CERTIFICATION</vt:lpstr>
      <vt:lpstr>OFFICIAL FILING DATE §19-209 </vt:lpstr>
      <vt:lpstr>CALL FOR CANDIDATES §19-212</vt:lpstr>
      <vt:lpstr>RECALL ELECTION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Recall Elections</dc:title>
  <dc:creator>Amy Brown</dc:creator>
  <cp:lastModifiedBy>Amy Brown</cp:lastModifiedBy>
  <cp:revision>74</cp:revision>
  <cp:lastPrinted>2019-07-17T00:52:50Z</cp:lastPrinted>
  <dcterms:created xsi:type="dcterms:W3CDTF">2019-07-11T22:55:15Z</dcterms:created>
  <dcterms:modified xsi:type="dcterms:W3CDTF">2019-07-17T15:40:56Z</dcterms:modified>
</cp:coreProperties>
</file>